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Lst>
  <p:sldSz cy="5143500" cx="9144000"/>
  <p:notesSz cx="6858000" cy="9144000"/>
  <p:embeddedFontLst>
    <p:embeddedFont>
      <p:font typeface="Libre Franklin"/>
      <p:regular r:id="rId111"/>
      <p:bold r:id="rId112"/>
      <p:italic r:id="rId113"/>
      <p:boldItalic r:id="rId114"/>
    </p:embeddedFont>
    <p:embeddedFont>
      <p:font typeface="Roboto"/>
      <p:regular r:id="rId115"/>
      <p:bold r:id="rId116"/>
      <p:italic r:id="rId117"/>
      <p:boldItalic r:id="rId118"/>
    </p:embeddedFont>
    <p:embeddedFont>
      <p:font typeface="Libre Franklin Thin"/>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LibreFranklinThin-italic.fntdata"/><Relationship Id="rId25" Type="http://schemas.openxmlformats.org/officeDocument/2006/relationships/slide" Target="slides/slide19.xml"/><Relationship Id="rId120" Type="http://schemas.openxmlformats.org/officeDocument/2006/relationships/font" Target="fonts/LibreFranklinThin-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2" Type="http://schemas.openxmlformats.org/officeDocument/2006/relationships/font" Target="fonts/LibreFranklinThin-bold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boldItalic.fntdata"/><Relationship Id="rId117" Type="http://schemas.openxmlformats.org/officeDocument/2006/relationships/font" Target="fonts/Roboto-italic.fntdata"/><Relationship Id="rId116" Type="http://schemas.openxmlformats.org/officeDocument/2006/relationships/font" Target="fonts/Roboto-bold.fntdata"/><Relationship Id="rId115" Type="http://schemas.openxmlformats.org/officeDocument/2006/relationships/font" Target="fonts/Roboto-regular.fntdata"/><Relationship Id="rId119" Type="http://schemas.openxmlformats.org/officeDocument/2006/relationships/font" Target="fonts/LibreFranklinThin-regular.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LibreFranklin-boldItalic.fntdata"/><Relationship Id="rId18" Type="http://schemas.openxmlformats.org/officeDocument/2006/relationships/slide" Target="slides/slide12.xml"/><Relationship Id="rId113" Type="http://schemas.openxmlformats.org/officeDocument/2006/relationships/font" Target="fonts/LibreFranklin-italic.fntdata"/><Relationship Id="rId112" Type="http://schemas.openxmlformats.org/officeDocument/2006/relationships/font" Target="fonts/LibreFranklin-bold.fntdata"/><Relationship Id="rId111" Type="http://schemas.openxmlformats.org/officeDocument/2006/relationships/font" Target="fonts/LibreFranklin-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harish_6956/what-is-machine-learning-deep-learning-7788604004da"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59994795_Developing_a_Titanic_Survival_Scorecard_Risk_Analysis_of_Populations_Through_Statistical_Scoring_Methods" TargetMode="External"/><Relationship Id="rId3" Type="http://schemas.openxmlformats.org/officeDocument/2006/relationships/hyperlink" Target="https://www.researchgate.net/publication/358356552_Philippines_Data_Analytics_Sector_Labor_Market_Intelligence_Report" TargetMode="External"/><Relationship Id="rId4" Type="http://schemas.openxmlformats.org/officeDocument/2006/relationships/hyperlink" Target="https://www.researchgate.net/publication/354046725_Trends_in_COVID-19_Vaccine_Acceptance_in_the_Philippines_and_their_Implications_on_Health_Communica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WurfW8OWRqjiSmzmwOW71iN6CEShkbfOnyETqTvf6BE/edit#slide=id.g5c6d0d8677_0_239"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3/everything-you-need-to-know-about-machine-learning/"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b5eb710f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3b5eb710fd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b5eb710b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3b5eb710b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u="sng">
                <a:solidFill>
                  <a:schemeClr val="hlink"/>
                </a:solidFill>
                <a:hlinkClick r:id="rId2"/>
              </a:rPr>
              <a:t>https://medium.com/@harish_6956/what-is-machine-learning-deep-learning-7788604004da</a:t>
            </a: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AI - enables machines to think without human intervention</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ML - subset of AI that uses statistical learning algos that learn pattern in data over time</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DL - subset of ML that filters data through multiple layers</a:t>
            </a:r>
            <a:endParaRPr sz="1400">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f47a1dbdc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f47a1dbdc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f47a1dbdc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f47a1dbdc7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47a1dbdc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f47a1dbdc7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3b5eb710f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13b5eb710fd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3b5eb710f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g13b5eb710fd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differences: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Statistics: Mathematical formalization of relationships between variables, expressed in models that are then tested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Machine learning: Using algorithms to learn from data without necessarily specifying the model at the outset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Goals, broadly, on average are both to learn from data, but they diverge slightly: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Statistics: Inference (Why is something happening? What is the relationship between variables of interest? What causes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economic growth?)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ML: Prediction (What is going to happen next? Will people who do X also do Y? What will be the level of the stock market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month from today?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b708864f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3b708864f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 - data science as the bridge between these two worlds</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Overall differences:</a:t>
            </a:r>
            <a:endParaRPr/>
          </a:p>
          <a:p>
            <a:pPr indent="0" lvl="0" marL="0" rtl="0" algn="l">
              <a:lnSpc>
                <a:spcPct val="100000"/>
              </a:lnSpc>
              <a:spcBef>
                <a:spcPts val="0"/>
              </a:spcBef>
              <a:spcAft>
                <a:spcPts val="0"/>
              </a:spcAft>
              <a:buClr>
                <a:schemeClr val="dk1"/>
              </a:buClr>
              <a:buSzPts val="1100"/>
              <a:buFont typeface="Arial"/>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Clr>
                <a:schemeClr val="dk1"/>
              </a:buClr>
              <a:buSzPts val="1100"/>
              <a:buFont typeface="Arial"/>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Clr>
                <a:schemeClr val="dk1"/>
              </a:buClr>
              <a:buSzPts val="1100"/>
              <a:buFont typeface="Arial"/>
              <a:buNone/>
            </a:pPr>
            <a:r>
              <a:rPr lang="en"/>
              <a:t>• Goals, broadly, on average are both to learn from data, but they diverge slightly:</a:t>
            </a:r>
            <a:endParaRPr/>
          </a:p>
          <a:p>
            <a:pPr indent="0" lvl="0" marL="0" rtl="0" algn="l">
              <a:lnSpc>
                <a:spcPct val="100000"/>
              </a:lnSpc>
              <a:spcBef>
                <a:spcPts val="0"/>
              </a:spcBef>
              <a:spcAft>
                <a:spcPts val="0"/>
              </a:spcAft>
              <a:buClr>
                <a:schemeClr val="dk1"/>
              </a:buClr>
              <a:buSzPts val="1100"/>
              <a:buFont typeface="Arial"/>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Clr>
                <a:schemeClr val="dk1"/>
              </a:buClr>
              <a:buSzPts val="1100"/>
              <a:buFont typeface="Arial"/>
              <a:buNone/>
            </a:pPr>
            <a:r>
              <a:rPr lang="en"/>
              <a:t>economic growth?)</a:t>
            </a:r>
            <a:endParaRPr/>
          </a:p>
          <a:p>
            <a:pPr indent="0" lvl="0" marL="0" rtl="0" algn="l">
              <a:lnSpc>
                <a:spcPct val="100000"/>
              </a:lnSpc>
              <a:spcBef>
                <a:spcPts val="0"/>
              </a:spcBef>
              <a:spcAft>
                <a:spcPts val="0"/>
              </a:spcAft>
              <a:buClr>
                <a:schemeClr val="dk1"/>
              </a:buClr>
              <a:buSzPts val="1100"/>
              <a:buFont typeface="Arial"/>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Clr>
                <a:schemeClr val="dk1"/>
              </a:buClr>
              <a:buSzPts val="1100"/>
              <a:buFont typeface="Arial"/>
              <a:buNone/>
            </a:pPr>
            <a:r>
              <a:rPr lang="en"/>
              <a:t>one month from today?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Origins:</a:t>
            </a:r>
            <a:endParaRPr/>
          </a:p>
          <a:p>
            <a:pPr indent="0" lvl="0" marL="0" rtl="0" algn="l">
              <a:lnSpc>
                <a:spcPct val="100000"/>
              </a:lnSpc>
              <a:spcBef>
                <a:spcPts val="0"/>
              </a:spcBef>
              <a:spcAft>
                <a:spcPts val="0"/>
              </a:spcAft>
              <a:buClr>
                <a:schemeClr val="dk1"/>
              </a:buClr>
              <a:buSzPts val="1100"/>
              <a:buFont typeface="Arial"/>
              <a:buNone/>
            </a:pPr>
            <a:r>
              <a:rPr lang="en"/>
              <a:t>• Statistics: Mathematics (hundreds of years!); mathematics of collections of observations!</a:t>
            </a:r>
            <a:endParaRPr/>
          </a:p>
          <a:p>
            <a:pPr indent="0" lvl="0" marL="0" rtl="0" algn="l">
              <a:lnSpc>
                <a:spcPct val="100000"/>
              </a:lnSpc>
              <a:spcBef>
                <a:spcPts val="0"/>
              </a:spcBef>
              <a:spcAft>
                <a:spcPts val="0"/>
              </a:spcAft>
              <a:buClr>
                <a:schemeClr val="dk1"/>
              </a:buClr>
              <a:buSzPts val="1100"/>
              <a:buFont typeface="Arial"/>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Clr>
                <a:schemeClr val="dk1"/>
              </a:buClr>
              <a:buSzPts val="1100"/>
              <a:buFont typeface="Arial"/>
              <a:buNone/>
            </a:pPr>
            <a:r>
              <a:rPr lang="en"/>
              <a:t>computers can learn from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Some tradeoffs:</a:t>
            </a:r>
            <a:endParaRPr/>
          </a:p>
          <a:p>
            <a:pPr indent="0" lvl="0" marL="0" rtl="0" algn="l">
              <a:lnSpc>
                <a:spcPct val="100000"/>
              </a:lnSpc>
              <a:spcBef>
                <a:spcPts val="0"/>
              </a:spcBef>
              <a:spcAft>
                <a:spcPts val="0"/>
              </a:spcAft>
              <a:buClr>
                <a:schemeClr val="dk1"/>
              </a:buClr>
              <a:buSzPts val="1100"/>
              <a:buFont typeface="Arial"/>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Clr>
                <a:schemeClr val="dk1"/>
              </a:buClr>
              <a:buSzPts val="1100"/>
              <a:buFont typeface="Arial"/>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Clr>
                <a:schemeClr val="dk1"/>
              </a:buClr>
              <a:buSzPts val="1100"/>
              <a:buFont typeface="Arial"/>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Clr>
                <a:schemeClr val="dk1"/>
              </a:buClr>
              <a:buSzPts val="1100"/>
              <a:buFont typeface="Arial"/>
              <a:buNone/>
            </a:pPr>
            <a:r>
              <a:rPr lang="en"/>
              <a:t>get a bit more insight to understand relationships between variables</a:t>
            </a:r>
            <a:endParaRPr/>
          </a:p>
          <a:p>
            <a:pPr indent="0" lvl="0" marL="0" rtl="0" algn="l">
              <a:lnSpc>
                <a:spcPct val="100000"/>
              </a:lnSpc>
              <a:spcBef>
                <a:spcPts val="0"/>
              </a:spcBef>
              <a:spcAft>
                <a:spcPts val="0"/>
              </a:spcAft>
              <a:buClr>
                <a:schemeClr val="dk1"/>
              </a:buClr>
              <a:buSzPts val="1100"/>
              <a:buFont typeface="Arial"/>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Clr>
                <a:schemeClr val="dk1"/>
              </a:buClr>
              <a:buSzPts val="1100"/>
              <a:buFont typeface="Arial"/>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Clr>
                <a:schemeClr val="dk1"/>
              </a:buClr>
              <a:buSzPts val="1100"/>
              <a:buFont typeface="Arial"/>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b5eb710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3b5eb710b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46de158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f46de1584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46de1584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f46de1584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b5eb710b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3b5eb710b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b5eb710b0_0_3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9" name="Google Shape;249;g13b5eb710b0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b5eb710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3b5eb710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46de158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f46de1584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a:p>
            <a:pPr indent="-298450" lvl="0" marL="457200" rtl="0" algn="l">
              <a:lnSpc>
                <a:spcPct val="100000"/>
              </a:lnSpc>
              <a:spcBef>
                <a:spcPts val="0"/>
              </a:spcBef>
              <a:spcAft>
                <a:spcPts val="0"/>
              </a:spcAft>
              <a:buSzPts val="1100"/>
              <a:buChar char="-"/>
            </a:pPr>
            <a:r>
              <a:rPr lang="en"/>
              <a:t>Honestly mostly data cleaning </a:t>
            </a:r>
            <a:endParaRPr/>
          </a:p>
          <a:p>
            <a:pPr indent="-298450" lvl="0" marL="457200" rtl="0" algn="l">
              <a:lnSpc>
                <a:spcPct val="100000"/>
              </a:lnSpc>
              <a:spcBef>
                <a:spcPts val="0"/>
              </a:spcBef>
              <a:spcAft>
                <a:spcPts val="0"/>
              </a:spcAft>
              <a:buSzPts val="1100"/>
              <a:buChar char="-"/>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chemeClr val="hlink"/>
                </a:solidFill>
                <a:hlinkClick r:id="rId2"/>
              </a:rPr>
              <a:t>https://www.researchgate.net/publication/359994795_Developing_a_Titanic_Survival_Scorecard_Risk_Analysis_of_Populations_Through_Statistical_Scoring_Methods</a:t>
            </a: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chemeClr val="hlink"/>
                </a:solidFill>
                <a:hlinkClick r:id="rId3"/>
              </a:rPr>
              <a:t>https://www.researchgate.net/publication/358356552_Philippines_Data_Analytics_Sector_Labor_Market_Intelligence_Report</a:t>
            </a: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chemeClr val="hlink"/>
                </a:solidFill>
                <a:hlinkClick r:id="rId4"/>
              </a:rPr>
              <a:t>https://www.researchgate.net/publication/354046725_Trends_in_COVID-19_Vaccine_Acceptance_in_the_Philippines_and_their_Implications_on_Health_Communication</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b5eb710f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3b5eb710fd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b5eb710f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b5eb710f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b5eb710f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3b5eb710f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b5eb710f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3b5eb710fd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b5eb710f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13b5eb710f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b5eb710f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3b5eb710fd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b5eb710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3b5eb710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b5eb710f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3b5eb710fd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b5eb710f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3b5eb710fd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b5eb710f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3b5eb710fd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b5eb710f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3b5eb710fd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b5eb710f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3b5eb710fd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b5eb710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3b5eb710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b5eb710f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b5eb710fd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b5eb710fd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3b5eb710fd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46de1584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f46de15844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https://docs.google.com/presentation/d/1WurfW8OWRqjiSmzmwOW71iN6CEShkbfOnyETqTvf6BE/edit#slide=id.g5c6d0d8677_0_239</a:t>
            </a:r>
            <a:r>
              <a:rPr lang="en"/>
              <a:t> </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What we just showed is a simplified approach to supervised learning, it contains an issue!</a:t>
            </a:r>
            <a:endParaRPr/>
          </a:p>
          <a:p>
            <a:pPr indent="-298450" lvl="0" marL="457200" rtl="0" algn="l">
              <a:lnSpc>
                <a:spcPct val="100000"/>
              </a:lnSpc>
              <a:spcBef>
                <a:spcPts val="0"/>
              </a:spcBef>
              <a:spcAft>
                <a:spcPts val="0"/>
              </a:spcAft>
              <a:buSzPts val="1100"/>
              <a:buChar char="●"/>
            </a:pPr>
            <a:r>
              <a:rPr lang="en"/>
              <a:t>Is it fair to use our single split of the data to evaluate our models performance?</a:t>
            </a:r>
            <a:endParaRPr/>
          </a:p>
          <a:p>
            <a:pPr indent="-298450" lvl="0" marL="457200" rtl="0" algn="l">
              <a:lnSpc>
                <a:spcPct val="100000"/>
              </a:lnSpc>
              <a:spcBef>
                <a:spcPts val="0"/>
              </a:spcBef>
              <a:spcAft>
                <a:spcPts val="0"/>
              </a:spcAft>
              <a:buSzPts val="1100"/>
              <a:buChar char="●"/>
            </a:pPr>
            <a:r>
              <a:rPr lang="en"/>
              <a:t>After all, we were given the chance to update the model parameters again and again.</a:t>
            </a:r>
            <a:endParaRPr/>
          </a:p>
          <a:p>
            <a:pPr indent="-298450" lvl="0" marL="457200" rtl="0" algn="l">
              <a:lnSpc>
                <a:spcPct val="100000"/>
              </a:lnSpc>
              <a:spcBef>
                <a:spcPts val="0"/>
              </a:spcBef>
              <a:spcAft>
                <a:spcPts val="0"/>
              </a:spcAft>
              <a:buSzPts val="1100"/>
              <a:buChar char="●"/>
            </a:pPr>
            <a:r>
              <a:rPr lang="en"/>
              <a:t>In this course, in general we will simplify our data by using a simple train/test split.</a:t>
            </a:r>
            <a:endParaRPr/>
          </a:p>
          <a:p>
            <a:pPr indent="-298450" lvl="0" marL="457200" rtl="0" algn="l">
              <a:lnSpc>
                <a:spcPct val="100000"/>
              </a:lnSpc>
              <a:spcBef>
                <a:spcPts val="0"/>
              </a:spcBef>
              <a:spcAft>
                <a:spcPts val="0"/>
              </a:spcAft>
              <a:buSzPts val="1100"/>
              <a:buChar char="●"/>
            </a:pPr>
            <a:r>
              <a:rPr lang="en"/>
              <a:t>We will simply train and then evaluate on a test set (leaving the option to students to go back and adjust parameters).</a:t>
            </a:r>
            <a:endParaRPr/>
          </a:p>
          <a:p>
            <a:pPr indent="-298450" lvl="0" marL="457200" rtl="0" algn="l">
              <a:lnSpc>
                <a:spcPct val="100000"/>
              </a:lnSpc>
              <a:spcBef>
                <a:spcPts val="0"/>
              </a:spcBef>
              <a:spcAft>
                <a:spcPts val="0"/>
              </a:spcAft>
              <a:buSzPts val="1100"/>
              <a:buChar char="●"/>
            </a:pPr>
            <a:r>
              <a:rPr lang="en"/>
              <a:t>After going through the course, you will be able to easily perform another split to get 3 data sets if you desire.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46de1584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f46de15844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46de1584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f46de1584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46de1584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f46de15844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46de1584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f46de1584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46de1584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f46de1584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46de1584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f46de15844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This data was easy to visualize, but how can we see underfitting and overfitting when dealing with multi dimensional data sets?</a:t>
            </a:r>
            <a:endParaRPr/>
          </a:p>
          <a:p>
            <a:pPr indent="-298450" lvl="0" marL="457200" rtl="0" algn="l">
              <a:lnSpc>
                <a:spcPct val="100000"/>
              </a:lnSpc>
              <a:spcBef>
                <a:spcPts val="0"/>
              </a:spcBef>
              <a:spcAft>
                <a:spcPts val="0"/>
              </a:spcAft>
              <a:buSzPts val="1100"/>
              <a:buChar char="●"/>
            </a:pPr>
            <a:r>
              <a:rPr lang="en"/>
              <a:t>First let’s imagine we trained a model and then measured its error over training time.</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b5eb710f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13b5eb710fd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46de1584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f46de15844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This data was easy to visualize, but how can we see underfitting and overfitting when dealing with multi dimensional data sets?</a:t>
            </a:r>
            <a:endParaRPr/>
          </a:p>
          <a:p>
            <a:pPr indent="-298450" lvl="0" marL="457200" rtl="0" algn="l">
              <a:lnSpc>
                <a:spcPct val="100000"/>
              </a:lnSpc>
              <a:spcBef>
                <a:spcPts val="0"/>
              </a:spcBef>
              <a:spcAft>
                <a:spcPts val="0"/>
              </a:spcAft>
              <a:buSzPts val="1100"/>
              <a:buChar char="●"/>
            </a:pPr>
            <a:r>
              <a:rPr lang="en"/>
              <a:t>First let’s imagine we trained a model and then measured its error over training time.</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46de1584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f46de1584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46de1584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f46de15844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a:p>
            <a:pPr indent="-298450" lvl="0" marL="457200" rtl="0" algn="l">
              <a:lnSpc>
                <a:spcPct val="100000"/>
              </a:lnSpc>
              <a:spcBef>
                <a:spcPts val="0"/>
              </a:spcBef>
              <a:spcAft>
                <a:spcPts val="0"/>
              </a:spcAft>
              <a:buSzPts val="1100"/>
              <a:buChar char="●"/>
            </a:pPr>
            <a:r>
              <a:rPr lang="en"/>
              <a:t>Let’s imagine we split our data into a training set and a test set</a:t>
            </a:r>
            <a:endParaRPr/>
          </a:p>
          <a:p>
            <a:pPr indent="-298450" lvl="0" marL="457200" rtl="0" algn="l">
              <a:lnSpc>
                <a:spcPct val="100000"/>
              </a:lnSpc>
              <a:spcBef>
                <a:spcPts val="0"/>
              </a:spcBef>
              <a:spcAft>
                <a:spcPts val="0"/>
              </a:spcAft>
              <a:buSzPts val="1100"/>
              <a:buChar char="●"/>
            </a:pPr>
            <a:r>
              <a:rPr lang="en"/>
              <a:t>We first see performance on the training set</a:t>
            </a:r>
            <a:endParaRPr/>
          </a:p>
          <a:p>
            <a:pPr indent="-298450" lvl="0" marL="457200" rtl="0" algn="l">
              <a:lnSpc>
                <a:spcPct val="100000"/>
              </a:lnSpc>
              <a:spcBef>
                <a:spcPts val="0"/>
              </a:spcBef>
              <a:spcAft>
                <a:spcPts val="0"/>
              </a:spcAft>
              <a:buSzPts val="1100"/>
              <a:buChar char="●"/>
            </a:pPr>
            <a:r>
              <a:rPr lang="en"/>
              <a:t>Next we check performance on the test set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46de1584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f46de15844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a:p>
            <a:pPr indent="-298450" lvl="0" marL="457200" rtl="0" algn="l">
              <a:lnSpc>
                <a:spcPct val="100000"/>
              </a:lnSpc>
              <a:spcBef>
                <a:spcPts val="0"/>
              </a:spcBef>
              <a:spcAft>
                <a:spcPts val="0"/>
              </a:spcAft>
              <a:buSzPts val="1100"/>
              <a:buChar char="●"/>
            </a:pPr>
            <a:r>
              <a:rPr lang="en"/>
              <a:t>Let’s imagine we split our data into a training set and a test set</a:t>
            </a:r>
            <a:endParaRPr/>
          </a:p>
          <a:p>
            <a:pPr indent="-298450" lvl="0" marL="457200" rtl="0" algn="l">
              <a:lnSpc>
                <a:spcPct val="100000"/>
              </a:lnSpc>
              <a:spcBef>
                <a:spcPts val="0"/>
              </a:spcBef>
              <a:spcAft>
                <a:spcPts val="0"/>
              </a:spcAft>
              <a:buSzPts val="1100"/>
              <a:buChar char="●"/>
            </a:pPr>
            <a:r>
              <a:rPr lang="en"/>
              <a:t>We first see performance on the training set</a:t>
            </a:r>
            <a:endParaRPr/>
          </a:p>
          <a:p>
            <a:pPr indent="-298450" lvl="0" marL="457200" rtl="0" algn="l">
              <a:lnSpc>
                <a:spcPct val="100000"/>
              </a:lnSpc>
              <a:spcBef>
                <a:spcPts val="0"/>
              </a:spcBef>
              <a:spcAft>
                <a:spcPts val="0"/>
              </a:spcAft>
              <a:buSzPts val="1100"/>
              <a:buChar char="●"/>
            </a:pPr>
            <a:r>
              <a:rPr lang="en"/>
              <a:t>Next we check performance on the test set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b5eb710f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3b5eb710fd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b5eb710f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3b5eb710fd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3b5eb710f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3b5eb710fd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b5eb710f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3b5eb710fd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900">
                <a:solidFill>
                  <a:schemeClr val="dk1"/>
                </a:solidFill>
              </a:rPr>
              <a:t>Binning is a way to group a number of more or less continuous values into a smaller number of "bins". For example, if you have data about a group of people, you might want to arrange their ages into a smaller number of age intervals.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b5eb710f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13b5eb710fd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Feature engineering vs data engineering </a:t>
            </a:r>
            <a:endParaRPr/>
          </a:p>
          <a:p>
            <a:pPr indent="-298450" lvl="0" marL="457200" rtl="0" algn="l">
              <a:lnSpc>
                <a:spcPct val="100000"/>
              </a:lnSpc>
              <a:spcBef>
                <a:spcPts val="0"/>
              </a:spcBef>
              <a:spcAft>
                <a:spcPts val="0"/>
              </a:spcAft>
              <a:buSzPts val="1100"/>
              <a:buChar char="-"/>
            </a:pPr>
            <a:r>
              <a:rPr lang="en"/>
              <a:t>Certain distribution </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AutoNum type="arabicPeriod"/>
            </a:pPr>
            <a:r>
              <a:rPr lang="en"/>
              <a:t>Drop data if entire column is missing </a:t>
            </a:r>
            <a:endParaRPr/>
          </a:p>
          <a:p>
            <a:pPr indent="-298450" lvl="0" marL="457200" rtl="0" algn="l">
              <a:lnSpc>
                <a:spcPct val="100000"/>
              </a:lnSpc>
              <a:spcBef>
                <a:spcPts val="0"/>
              </a:spcBef>
              <a:spcAft>
                <a:spcPts val="0"/>
              </a:spcAft>
              <a:buSzPts val="1100"/>
              <a:buAutoNum type="arabicPeriod"/>
            </a:pPr>
            <a:r>
              <a:rPr lang="en"/>
              <a:t>Dropping data by row = beware of losing too much info </a:t>
            </a:r>
            <a:endParaRPr/>
          </a:p>
          <a:p>
            <a:pPr indent="-298450" lvl="0" marL="457200" rtl="0" algn="l">
              <a:lnSpc>
                <a:spcPct val="100000"/>
              </a:lnSpc>
              <a:spcBef>
                <a:spcPts val="0"/>
              </a:spcBef>
              <a:spcAft>
                <a:spcPts val="0"/>
              </a:spcAft>
              <a:buSzPts val="1100"/>
              <a:buAutoNum type="arabicPeriod"/>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b5eb710f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3b5eb710fd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b5eb710f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3b5eb710fd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b5eb710f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3b5eb710fd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b5eb710f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13b5eb710fd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This all started in the 1800s</a:t>
            </a:r>
            <a:endParaRPr/>
          </a:p>
          <a:p>
            <a:pPr indent="0" lvl="0" marL="0" rtl="0" algn="l">
              <a:lnSpc>
                <a:spcPct val="100000"/>
              </a:lnSpc>
              <a:spcBef>
                <a:spcPts val="0"/>
              </a:spcBef>
              <a:spcAft>
                <a:spcPts val="0"/>
              </a:spcAft>
              <a:buClr>
                <a:schemeClr val="dk1"/>
              </a:buClr>
              <a:buSzPts val="1100"/>
              <a:buFont typeface="Arial"/>
              <a:buNone/>
            </a:pPr>
            <a:r>
              <a:rPr lang="en"/>
              <a:t>with a guy named Francis</a:t>
            </a:r>
            <a:endParaRPr/>
          </a:p>
          <a:p>
            <a:pPr indent="0" lvl="0" marL="0" rtl="0" algn="l">
              <a:lnSpc>
                <a:spcPct val="100000"/>
              </a:lnSpc>
              <a:spcBef>
                <a:spcPts val="0"/>
              </a:spcBef>
              <a:spcAft>
                <a:spcPts val="0"/>
              </a:spcAft>
              <a:buClr>
                <a:schemeClr val="dk1"/>
              </a:buClr>
              <a:buSzPts val="1100"/>
              <a:buFont typeface="Arial"/>
              <a:buNone/>
            </a:pPr>
            <a:r>
              <a:rPr lang="en"/>
              <a:t>Galton. Galton was studying</a:t>
            </a:r>
            <a:endParaRPr/>
          </a:p>
          <a:p>
            <a:pPr indent="0" lvl="0" marL="0" rtl="0" algn="l">
              <a:lnSpc>
                <a:spcPct val="100000"/>
              </a:lnSpc>
              <a:spcBef>
                <a:spcPts val="0"/>
              </a:spcBef>
              <a:spcAft>
                <a:spcPts val="0"/>
              </a:spcAft>
              <a:buClr>
                <a:schemeClr val="dk1"/>
              </a:buClr>
              <a:buSzPts val="1100"/>
              <a:buFont typeface="Arial"/>
              <a:buNone/>
            </a:pPr>
            <a:r>
              <a:rPr lang="en"/>
              <a:t>the relationship between</a:t>
            </a:r>
            <a:endParaRPr/>
          </a:p>
          <a:p>
            <a:pPr indent="0" lvl="0" marL="0" rtl="0" algn="l">
              <a:lnSpc>
                <a:spcPct val="100000"/>
              </a:lnSpc>
              <a:spcBef>
                <a:spcPts val="0"/>
              </a:spcBef>
              <a:spcAft>
                <a:spcPts val="0"/>
              </a:spcAft>
              <a:buClr>
                <a:schemeClr val="dk1"/>
              </a:buClr>
              <a:buSzPts val="1100"/>
              <a:buFont typeface="Arial"/>
              <a:buNone/>
            </a:pPr>
            <a:r>
              <a:rPr lang="en"/>
              <a:t>parents and their children. In</a:t>
            </a:r>
            <a:endParaRPr/>
          </a:p>
          <a:p>
            <a:pPr indent="0" lvl="0" marL="0" rtl="0" algn="l">
              <a:lnSpc>
                <a:spcPct val="100000"/>
              </a:lnSpc>
              <a:spcBef>
                <a:spcPts val="0"/>
              </a:spcBef>
              <a:spcAft>
                <a:spcPts val="0"/>
              </a:spcAft>
              <a:buClr>
                <a:schemeClr val="dk1"/>
              </a:buClr>
              <a:buSzPts val="1100"/>
              <a:buFont typeface="Arial"/>
              <a:buNone/>
            </a:pPr>
            <a:r>
              <a:rPr lang="en"/>
              <a:t>particular, he investigated the</a:t>
            </a:r>
            <a:endParaRPr/>
          </a:p>
          <a:p>
            <a:pPr indent="0" lvl="0" marL="0" rtl="0" algn="l">
              <a:lnSpc>
                <a:spcPct val="100000"/>
              </a:lnSpc>
              <a:spcBef>
                <a:spcPts val="0"/>
              </a:spcBef>
              <a:spcAft>
                <a:spcPts val="0"/>
              </a:spcAft>
              <a:buClr>
                <a:schemeClr val="dk1"/>
              </a:buClr>
              <a:buSzPts val="1100"/>
              <a:buFont typeface="Arial"/>
              <a:buNone/>
            </a:pPr>
            <a:r>
              <a:rPr lang="en"/>
              <a:t>relationship between the</a:t>
            </a:r>
            <a:endParaRPr/>
          </a:p>
          <a:p>
            <a:pPr indent="0" lvl="0" marL="0" rtl="0" algn="l">
              <a:lnSpc>
                <a:spcPct val="100000"/>
              </a:lnSpc>
              <a:spcBef>
                <a:spcPts val="0"/>
              </a:spcBef>
              <a:spcAft>
                <a:spcPts val="0"/>
              </a:spcAft>
              <a:buClr>
                <a:schemeClr val="dk1"/>
              </a:buClr>
              <a:buSzPts val="1100"/>
              <a:buFont typeface="Arial"/>
              <a:buNone/>
            </a:pPr>
            <a:r>
              <a:rPr lang="en"/>
              <a:t>heights of fathers and their</a:t>
            </a:r>
            <a:endParaRPr/>
          </a:p>
          <a:p>
            <a:pPr indent="0" lvl="0" marL="0" rtl="0" algn="l">
              <a:lnSpc>
                <a:spcPct val="100000"/>
              </a:lnSpc>
              <a:spcBef>
                <a:spcPts val="0"/>
              </a:spcBef>
              <a:spcAft>
                <a:spcPts val="0"/>
              </a:spcAft>
              <a:buSzPts val="1100"/>
              <a:buNone/>
            </a:pPr>
            <a:r>
              <a:rPr lang="en"/>
              <a:t>Sons.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he discovered was that a</a:t>
            </a:r>
            <a:endParaRPr/>
          </a:p>
          <a:p>
            <a:pPr indent="0" lvl="0" marL="0" rtl="0" algn="l">
              <a:lnSpc>
                <a:spcPct val="100000"/>
              </a:lnSpc>
              <a:spcBef>
                <a:spcPts val="0"/>
              </a:spcBef>
              <a:spcAft>
                <a:spcPts val="0"/>
              </a:spcAft>
              <a:buSzPts val="1100"/>
              <a:buNone/>
            </a:pPr>
            <a:r>
              <a:rPr lang="en"/>
              <a:t>man's son tended to be</a:t>
            </a:r>
            <a:endParaRPr/>
          </a:p>
          <a:p>
            <a:pPr indent="0" lvl="0" marL="0" rtl="0" algn="l">
              <a:lnSpc>
                <a:spcPct val="100000"/>
              </a:lnSpc>
              <a:spcBef>
                <a:spcPts val="0"/>
              </a:spcBef>
              <a:spcAft>
                <a:spcPts val="0"/>
              </a:spcAft>
              <a:buSzPts val="1100"/>
              <a:buNone/>
            </a:pPr>
            <a:r>
              <a:rPr lang="en"/>
              <a:t>roughly as tall as his father.</a:t>
            </a:r>
            <a:endParaRPr/>
          </a:p>
          <a:p>
            <a:pPr indent="0" lvl="0" marL="0" rtl="0" algn="l">
              <a:lnSpc>
                <a:spcPct val="100000"/>
              </a:lnSpc>
              <a:spcBef>
                <a:spcPts val="0"/>
              </a:spcBef>
              <a:spcAft>
                <a:spcPts val="0"/>
              </a:spcAft>
              <a:buSzPts val="1100"/>
              <a:buNone/>
            </a:pPr>
            <a:r>
              <a:rPr lang="en"/>
              <a:t>However Galton's</a:t>
            </a:r>
            <a:endParaRPr/>
          </a:p>
          <a:p>
            <a:pPr indent="0" lvl="0" marL="0" rtl="0" algn="l">
              <a:lnSpc>
                <a:spcPct val="100000"/>
              </a:lnSpc>
              <a:spcBef>
                <a:spcPts val="0"/>
              </a:spcBef>
              <a:spcAft>
                <a:spcPts val="0"/>
              </a:spcAft>
              <a:buSzPts val="1100"/>
              <a:buNone/>
            </a:pPr>
            <a:r>
              <a:rPr lang="en"/>
              <a:t>breakthrough was that the</a:t>
            </a:r>
            <a:endParaRPr/>
          </a:p>
          <a:p>
            <a:pPr indent="0" lvl="0" marL="0" rtl="0" algn="l">
              <a:lnSpc>
                <a:spcPct val="100000"/>
              </a:lnSpc>
              <a:spcBef>
                <a:spcPts val="0"/>
              </a:spcBef>
              <a:spcAft>
                <a:spcPts val="0"/>
              </a:spcAft>
              <a:buSzPts val="1100"/>
              <a:buNone/>
            </a:pPr>
            <a:r>
              <a:rPr lang="en"/>
              <a:t>son's height tended to be</a:t>
            </a:r>
            <a:endParaRPr/>
          </a:p>
          <a:p>
            <a:pPr indent="0" lvl="0" marL="0" rtl="0" algn="l">
              <a:lnSpc>
                <a:spcPct val="100000"/>
              </a:lnSpc>
              <a:spcBef>
                <a:spcPts val="0"/>
              </a:spcBef>
              <a:spcAft>
                <a:spcPts val="0"/>
              </a:spcAft>
              <a:buSzPts val="1100"/>
              <a:buNone/>
            </a:pPr>
            <a:r>
              <a:rPr lang="en"/>
              <a:t>closer to the overall average</a:t>
            </a:r>
            <a:endParaRPr/>
          </a:p>
          <a:p>
            <a:pPr indent="0" lvl="0" marL="0" rtl="0" algn="l">
              <a:lnSpc>
                <a:spcPct val="100000"/>
              </a:lnSpc>
              <a:spcBef>
                <a:spcPts val="0"/>
              </a:spcBef>
              <a:spcAft>
                <a:spcPts val="0"/>
              </a:spcAft>
              <a:buSzPts val="1100"/>
              <a:buNone/>
            </a:pPr>
            <a:r>
              <a:rPr lang="en"/>
              <a:t>height of all people.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Let's take Shaquille O'Neal as an</a:t>
            </a:r>
            <a:endParaRPr/>
          </a:p>
          <a:p>
            <a:pPr indent="0" lvl="0" marL="0" rtl="0" algn="l">
              <a:lnSpc>
                <a:spcPct val="100000"/>
              </a:lnSpc>
              <a:spcBef>
                <a:spcPts val="0"/>
              </a:spcBef>
              <a:spcAft>
                <a:spcPts val="0"/>
              </a:spcAft>
              <a:buSzPts val="1100"/>
              <a:buNone/>
            </a:pPr>
            <a:r>
              <a:rPr lang="en"/>
              <a:t>example. Shaq is really tall:7ft 1in</a:t>
            </a:r>
            <a:endParaRPr/>
          </a:p>
          <a:p>
            <a:pPr indent="0" lvl="0" marL="0" rtl="0" algn="l">
              <a:lnSpc>
                <a:spcPct val="100000"/>
              </a:lnSpc>
              <a:spcBef>
                <a:spcPts val="0"/>
              </a:spcBef>
              <a:spcAft>
                <a:spcPts val="0"/>
              </a:spcAft>
              <a:buSzPts val="1100"/>
              <a:buNone/>
            </a:pPr>
            <a:r>
              <a:rPr lang="en"/>
              <a:t>(2.2 meters).</a:t>
            </a:r>
            <a:endParaRPr/>
          </a:p>
          <a:p>
            <a:pPr indent="0" lvl="0" marL="0" rtl="0" algn="l">
              <a:lnSpc>
                <a:spcPct val="100000"/>
              </a:lnSpc>
              <a:spcBef>
                <a:spcPts val="0"/>
              </a:spcBef>
              <a:spcAft>
                <a:spcPts val="0"/>
              </a:spcAft>
              <a:buSzPts val="1100"/>
              <a:buNone/>
            </a:pPr>
            <a:r>
              <a:rPr lang="en"/>
              <a:t>If Shaq has a son, chances are</a:t>
            </a:r>
            <a:endParaRPr/>
          </a:p>
          <a:p>
            <a:pPr indent="0" lvl="0" marL="0" rtl="0" algn="l">
              <a:lnSpc>
                <a:spcPct val="100000"/>
              </a:lnSpc>
              <a:spcBef>
                <a:spcPts val="0"/>
              </a:spcBef>
              <a:spcAft>
                <a:spcPts val="0"/>
              </a:spcAft>
              <a:buSzPts val="1100"/>
              <a:buNone/>
            </a:pPr>
            <a:r>
              <a:rPr lang="en"/>
              <a:t>he'll be pretty tall too. However,</a:t>
            </a:r>
            <a:endParaRPr/>
          </a:p>
          <a:p>
            <a:pPr indent="0" lvl="0" marL="0" rtl="0" algn="l">
              <a:lnSpc>
                <a:spcPct val="100000"/>
              </a:lnSpc>
              <a:spcBef>
                <a:spcPts val="0"/>
              </a:spcBef>
              <a:spcAft>
                <a:spcPts val="0"/>
              </a:spcAft>
              <a:buSzPts val="1100"/>
              <a:buNone/>
            </a:pPr>
            <a:r>
              <a:rPr lang="en"/>
              <a:t>Shaq is such an anomaly that</a:t>
            </a:r>
            <a:endParaRPr/>
          </a:p>
          <a:p>
            <a:pPr indent="0" lvl="0" marL="0" rtl="0" algn="l">
              <a:lnSpc>
                <a:spcPct val="100000"/>
              </a:lnSpc>
              <a:spcBef>
                <a:spcPts val="0"/>
              </a:spcBef>
              <a:spcAft>
                <a:spcPts val="0"/>
              </a:spcAft>
              <a:buSzPts val="1100"/>
              <a:buNone/>
            </a:pPr>
            <a:r>
              <a:rPr lang="en"/>
              <a:t>there is also a very good chance</a:t>
            </a:r>
            <a:endParaRPr/>
          </a:p>
          <a:p>
            <a:pPr indent="0" lvl="0" marL="0" rtl="0" algn="l">
              <a:lnSpc>
                <a:spcPct val="100000"/>
              </a:lnSpc>
              <a:spcBef>
                <a:spcPts val="0"/>
              </a:spcBef>
              <a:spcAft>
                <a:spcPts val="0"/>
              </a:spcAft>
              <a:buSzPts val="1100"/>
              <a:buNone/>
            </a:pPr>
            <a:r>
              <a:rPr lang="en"/>
              <a:t>that his son will be not be as tall</a:t>
            </a:r>
            <a:endParaRPr/>
          </a:p>
          <a:p>
            <a:pPr indent="0" lvl="0" marL="0" rtl="0" algn="l">
              <a:lnSpc>
                <a:spcPct val="100000"/>
              </a:lnSpc>
              <a:spcBef>
                <a:spcPts val="0"/>
              </a:spcBef>
              <a:spcAft>
                <a:spcPts val="0"/>
              </a:spcAft>
              <a:buSzPts val="1100"/>
              <a:buNone/>
            </a:pPr>
            <a:r>
              <a:rPr lang="en"/>
              <a:t>as Shaq.</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Turns out this is the case:</a:t>
            </a:r>
            <a:endParaRPr/>
          </a:p>
          <a:p>
            <a:pPr indent="0" lvl="0" marL="0" rtl="0" algn="l">
              <a:lnSpc>
                <a:spcPct val="100000"/>
              </a:lnSpc>
              <a:spcBef>
                <a:spcPts val="0"/>
              </a:spcBef>
              <a:spcAft>
                <a:spcPts val="0"/>
              </a:spcAft>
              <a:buSzPts val="1100"/>
              <a:buNone/>
            </a:pPr>
            <a:r>
              <a:rPr lang="en"/>
              <a:t>Shaq's son is pretty tall (6 ft 7</a:t>
            </a:r>
            <a:endParaRPr/>
          </a:p>
          <a:p>
            <a:pPr indent="0" lvl="0" marL="0" rtl="0" algn="l">
              <a:lnSpc>
                <a:spcPct val="100000"/>
              </a:lnSpc>
              <a:spcBef>
                <a:spcPts val="0"/>
              </a:spcBef>
              <a:spcAft>
                <a:spcPts val="0"/>
              </a:spcAft>
              <a:buSzPts val="1100"/>
              <a:buNone/>
            </a:pPr>
            <a:r>
              <a:rPr lang="en"/>
              <a:t>in), but not nearly as tall as his</a:t>
            </a:r>
            <a:endParaRPr/>
          </a:p>
          <a:p>
            <a:pPr indent="0" lvl="0" marL="0" rtl="0" algn="l">
              <a:lnSpc>
                <a:spcPct val="100000"/>
              </a:lnSpc>
              <a:spcBef>
                <a:spcPts val="0"/>
              </a:spcBef>
              <a:spcAft>
                <a:spcPts val="0"/>
              </a:spcAft>
              <a:buSzPts val="1100"/>
              <a:buNone/>
            </a:pPr>
            <a:r>
              <a:rPr lang="en"/>
              <a:t>dad.</a:t>
            </a:r>
            <a:endParaRPr/>
          </a:p>
          <a:p>
            <a:pPr indent="0" lvl="0" marL="0" rtl="0" algn="l">
              <a:lnSpc>
                <a:spcPct val="100000"/>
              </a:lnSpc>
              <a:spcBef>
                <a:spcPts val="0"/>
              </a:spcBef>
              <a:spcAft>
                <a:spcPts val="0"/>
              </a:spcAft>
              <a:buSzPts val="1100"/>
              <a:buNone/>
            </a:pPr>
            <a:r>
              <a:rPr lang="en"/>
              <a:t>Galton called this</a:t>
            </a:r>
            <a:endParaRPr/>
          </a:p>
          <a:p>
            <a:pPr indent="0" lvl="0" marL="0" rtl="0" algn="l">
              <a:lnSpc>
                <a:spcPct val="100000"/>
              </a:lnSpc>
              <a:spcBef>
                <a:spcPts val="0"/>
              </a:spcBef>
              <a:spcAft>
                <a:spcPts val="0"/>
              </a:spcAft>
              <a:buSzPts val="1100"/>
              <a:buNone/>
            </a:pPr>
            <a:r>
              <a:rPr lang="en"/>
              <a:t>phenomenon regression, as in</a:t>
            </a:r>
            <a:endParaRPr/>
          </a:p>
          <a:p>
            <a:pPr indent="0" lvl="0" marL="0" rtl="0" algn="l">
              <a:lnSpc>
                <a:spcPct val="100000"/>
              </a:lnSpc>
              <a:spcBef>
                <a:spcPts val="0"/>
              </a:spcBef>
              <a:spcAft>
                <a:spcPts val="0"/>
              </a:spcAft>
              <a:buSzPts val="1100"/>
              <a:buNone/>
            </a:pPr>
            <a:r>
              <a:rPr lang="en"/>
              <a:t>"A father's son's height tends</a:t>
            </a:r>
            <a:endParaRPr/>
          </a:p>
          <a:p>
            <a:pPr indent="0" lvl="0" marL="0" rtl="0" algn="l">
              <a:lnSpc>
                <a:spcPct val="100000"/>
              </a:lnSpc>
              <a:spcBef>
                <a:spcPts val="0"/>
              </a:spcBef>
              <a:spcAft>
                <a:spcPts val="0"/>
              </a:spcAft>
              <a:buSzPts val="1100"/>
              <a:buNone/>
            </a:pPr>
            <a:r>
              <a:rPr lang="en"/>
              <a:t>to regress (or drift towards)</a:t>
            </a:r>
            <a:endParaRPr/>
          </a:p>
          <a:p>
            <a:pPr indent="0" lvl="0" marL="0" rtl="0" algn="l">
              <a:lnSpc>
                <a:spcPct val="100000"/>
              </a:lnSpc>
              <a:spcBef>
                <a:spcPts val="0"/>
              </a:spcBef>
              <a:spcAft>
                <a:spcPts val="0"/>
              </a:spcAft>
              <a:buSzPts val="1100"/>
              <a:buNone/>
            </a:pPr>
            <a:r>
              <a:rPr lang="en"/>
              <a:t>the mean (average) height."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46de1584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f46de15844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all started in the 1800s</a:t>
            </a:r>
            <a:endParaRPr/>
          </a:p>
          <a:p>
            <a:pPr indent="0" lvl="0" marL="0" rtl="0" algn="l">
              <a:lnSpc>
                <a:spcPct val="100000"/>
              </a:lnSpc>
              <a:spcBef>
                <a:spcPts val="0"/>
              </a:spcBef>
              <a:spcAft>
                <a:spcPts val="0"/>
              </a:spcAft>
              <a:buSzPts val="1100"/>
              <a:buNone/>
            </a:pPr>
            <a:r>
              <a:rPr lang="en"/>
              <a:t>with a guy named Francis</a:t>
            </a:r>
            <a:endParaRPr/>
          </a:p>
          <a:p>
            <a:pPr indent="0" lvl="0" marL="0" rtl="0" algn="l">
              <a:lnSpc>
                <a:spcPct val="100000"/>
              </a:lnSpc>
              <a:spcBef>
                <a:spcPts val="0"/>
              </a:spcBef>
              <a:spcAft>
                <a:spcPts val="0"/>
              </a:spcAft>
              <a:buSzPts val="1100"/>
              <a:buNone/>
            </a:pPr>
            <a:r>
              <a:rPr lang="en"/>
              <a:t>Galton. Galton was studying</a:t>
            </a:r>
            <a:endParaRPr/>
          </a:p>
          <a:p>
            <a:pPr indent="0" lvl="0" marL="0" rtl="0" algn="l">
              <a:lnSpc>
                <a:spcPct val="100000"/>
              </a:lnSpc>
              <a:spcBef>
                <a:spcPts val="0"/>
              </a:spcBef>
              <a:spcAft>
                <a:spcPts val="0"/>
              </a:spcAft>
              <a:buSzPts val="1100"/>
              <a:buNone/>
            </a:pPr>
            <a:r>
              <a:rPr lang="en"/>
              <a:t>the relationship between</a:t>
            </a:r>
            <a:endParaRPr/>
          </a:p>
          <a:p>
            <a:pPr indent="0" lvl="0" marL="0" rtl="0" algn="l">
              <a:lnSpc>
                <a:spcPct val="100000"/>
              </a:lnSpc>
              <a:spcBef>
                <a:spcPts val="0"/>
              </a:spcBef>
              <a:spcAft>
                <a:spcPts val="0"/>
              </a:spcAft>
              <a:buSzPts val="1100"/>
              <a:buNone/>
            </a:pPr>
            <a:r>
              <a:rPr lang="en"/>
              <a:t>parents and their children. In</a:t>
            </a:r>
            <a:endParaRPr/>
          </a:p>
          <a:p>
            <a:pPr indent="0" lvl="0" marL="0" rtl="0" algn="l">
              <a:lnSpc>
                <a:spcPct val="100000"/>
              </a:lnSpc>
              <a:spcBef>
                <a:spcPts val="0"/>
              </a:spcBef>
              <a:spcAft>
                <a:spcPts val="0"/>
              </a:spcAft>
              <a:buSzPts val="1100"/>
              <a:buNone/>
            </a:pPr>
            <a:r>
              <a:rPr lang="en"/>
              <a:t>particular, he investigated the</a:t>
            </a:r>
            <a:endParaRPr/>
          </a:p>
          <a:p>
            <a:pPr indent="0" lvl="0" marL="0" rtl="0" algn="l">
              <a:lnSpc>
                <a:spcPct val="100000"/>
              </a:lnSpc>
              <a:spcBef>
                <a:spcPts val="0"/>
              </a:spcBef>
              <a:spcAft>
                <a:spcPts val="0"/>
              </a:spcAft>
              <a:buSzPts val="1100"/>
              <a:buNone/>
            </a:pPr>
            <a:r>
              <a:rPr lang="en"/>
              <a:t>relationship between the</a:t>
            </a:r>
            <a:endParaRPr/>
          </a:p>
          <a:p>
            <a:pPr indent="0" lvl="0" marL="0" rtl="0" algn="l">
              <a:lnSpc>
                <a:spcPct val="100000"/>
              </a:lnSpc>
              <a:spcBef>
                <a:spcPts val="0"/>
              </a:spcBef>
              <a:spcAft>
                <a:spcPts val="0"/>
              </a:spcAft>
              <a:buSzPts val="1100"/>
              <a:buNone/>
            </a:pPr>
            <a:r>
              <a:rPr lang="en"/>
              <a:t>heights of fathers and their</a:t>
            </a:r>
            <a:endParaRPr/>
          </a:p>
          <a:p>
            <a:pPr indent="0" lvl="0" marL="0" rtl="0" algn="l">
              <a:lnSpc>
                <a:spcPct val="100000"/>
              </a:lnSpc>
              <a:spcBef>
                <a:spcPts val="0"/>
              </a:spcBef>
              <a:spcAft>
                <a:spcPts val="0"/>
              </a:spcAft>
              <a:buSzPts val="1100"/>
              <a:buNone/>
            </a:pPr>
            <a:r>
              <a:rPr lang="en"/>
              <a:t>Sons.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he discovered was that a</a:t>
            </a:r>
            <a:endParaRPr/>
          </a:p>
          <a:p>
            <a:pPr indent="0" lvl="0" marL="0" rtl="0" algn="l">
              <a:lnSpc>
                <a:spcPct val="100000"/>
              </a:lnSpc>
              <a:spcBef>
                <a:spcPts val="0"/>
              </a:spcBef>
              <a:spcAft>
                <a:spcPts val="0"/>
              </a:spcAft>
              <a:buSzPts val="1100"/>
              <a:buNone/>
            </a:pPr>
            <a:r>
              <a:rPr lang="en"/>
              <a:t>man's son tended to be</a:t>
            </a:r>
            <a:endParaRPr/>
          </a:p>
          <a:p>
            <a:pPr indent="0" lvl="0" marL="0" rtl="0" algn="l">
              <a:lnSpc>
                <a:spcPct val="100000"/>
              </a:lnSpc>
              <a:spcBef>
                <a:spcPts val="0"/>
              </a:spcBef>
              <a:spcAft>
                <a:spcPts val="0"/>
              </a:spcAft>
              <a:buSzPts val="1100"/>
              <a:buNone/>
            </a:pPr>
            <a:r>
              <a:rPr lang="en"/>
              <a:t>roughly as tall as his father.</a:t>
            </a:r>
            <a:endParaRPr/>
          </a:p>
          <a:p>
            <a:pPr indent="0" lvl="0" marL="0" rtl="0" algn="l">
              <a:lnSpc>
                <a:spcPct val="100000"/>
              </a:lnSpc>
              <a:spcBef>
                <a:spcPts val="0"/>
              </a:spcBef>
              <a:spcAft>
                <a:spcPts val="0"/>
              </a:spcAft>
              <a:buSzPts val="1100"/>
              <a:buNone/>
            </a:pPr>
            <a:r>
              <a:rPr lang="en"/>
              <a:t>However Galton's</a:t>
            </a:r>
            <a:endParaRPr/>
          </a:p>
          <a:p>
            <a:pPr indent="0" lvl="0" marL="0" rtl="0" algn="l">
              <a:lnSpc>
                <a:spcPct val="100000"/>
              </a:lnSpc>
              <a:spcBef>
                <a:spcPts val="0"/>
              </a:spcBef>
              <a:spcAft>
                <a:spcPts val="0"/>
              </a:spcAft>
              <a:buSzPts val="1100"/>
              <a:buNone/>
            </a:pPr>
            <a:r>
              <a:rPr lang="en"/>
              <a:t>breakthrough was that the</a:t>
            </a:r>
            <a:endParaRPr/>
          </a:p>
          <a:p>
            <a:pPr indent="0" lvl="0" marL="0" rtl="0" algn="l">
              <a:lnSpc>
                <a:spcPct val="100000"/>
              </a:lnSpc>
              <a:spcBef>
                <a:spcPts val="0"/>
              </a:spcBef>
              <a:spcAft>
                <a:spcPts val="0"/>
              </a:spcAft>
              <a:buSzPts val="1100"/>
              <a:buNone/>
            </a:pPr>
            <a:r>
              <a:rPr lang="en"/>
              <a:t>son's height tended to be</a:t>
            </a:r>
            <a:endParaRPr/>
          </a:p>
          <a:p>
            <a:pPr indent="0" lvl="0" marL="0" rtl="0" algn="l">
              <a:lnSpc>
                <a:spcPct val="100000"/>
              </a:lnSpc>
              <a:spcBef>
                <a:spcPts val="0"/>
              </a:spcBef>
              <a:spcAft>
                <a:spcPts val="0"/>
              </a:spcAft>
              <a:buSzPts val="1100"/>
              <a:buNone/>
            </a:pPr>
            <a:r>
              <a:rPr lang="en"/>
              <a:t>closer to the overall average</a:t>
            </a:r>
            <a:endParaRPr/>
          </a:p>
          <a:p>
            <a:pPr indent="0" lvl="0" marL="0" rtl="0" algn="l">
              <a:lnSpc>
                <a:spcPct val="100000"/>
              </a:lnSpc>
              <a:spcBef>
                <a:spcPts val="0"/>
              </a:spcBef>
              <a:spcAft>
                <a:spcPts val="0"/>
              </a:spcAft>
              <a:buSzPts val="1100"/>
              <a:buNone/>
            </a:pPr>
            <a:r>
              <a:rPr lang="en"/>
              <a:t>height of all people.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Let's take Shaquille O'Neal as an</a:t>
            </a:r>
            <a:endParaRPr/>
          </a:p>
          <a:p>
            <a:pPr indent="0" lvl="0" marL="0" rtl="0" algn="l">
              <a:lnSpc>
                <a:spcPct val="100000"/>
              </a:lnSpc>
              <a:spcBef>
                <a:spcPts val="0"/>
              </a:spcBef>
              <a:spcAft>
                <a:spcPts val="0"/>
              </a:spcAft>
              <a:buSzPts val="1100"/>
              <a:buNone/>
            </a:pPr>
            <a:r>
              <a:rPr lang="en"/>
              <a:t>example. Shaq is really tall:7ft 1in</a:t>
            </a:r>
            <a:endParaRPr/>
          </a:p>
          <a:p>
            <a:pPr indent="0" lvl="0" marL="0" rtl="0" algn="l">
              <a:lnSpc>
                <a:spcPct val="100000"/>
              </a:lnSpc>
              <a:spcBef>
                <a:spcPts val="0"/>
              </a:spcBef>
              <a:spcAft>
                <a:spcPts val="0"/>
              </a:spcAft>
              <a:buSzPts val="1100"/>
              <a:buNone/>
            </a:pPr>
            <a:r>
              <a:rPr lang="en"/>
              <a:t>(2.2 meters).</a:t>
            </a:r>
            <a:endParaRPr/>
          </a:p>
          <a:p>
            <a:pPr indent="0" lvl="0" marL="0" rtl="0" algn="l">
              <a:lnSpc>
                <a:spcPct val="100000"/>
              </a:lnSpc>
              <a:spcBef>
                <a:spcPts val="0"/>
              </a:spcBef>
              <a:spcAft>
                <a:spcPts val="0"/>
              </a:spcAft>
              <a:buSzPts val="1100"/>
              <a:buNone/>
            </a:pPr>
            <a:r>
              <a:rPr lang="en"/>
              <a:t>If Shaq has a son, chances are</a:t>
            </a:r>
            <a:endParaRPr/>
          </a:p>
          <a:p>
            <a:pPr indent="0" lvl="0" marL="0" rtl="0" algn="l">
              <a:lnSpc>
                <a:spcPct val="100000"/>
              </a:lnSpc>
              <a:spcBef>
                <a:spcPts val="0"/>
              </a:spcBef>
              <a:spcAft>
                <a:spcPts val="0"/>
              </a:spcAft>
              <a:buSzPts val="1100"/>
              <a:buNone/>
            </a:pPr>
            <a:r>
              <a:rPr lang="en"/>
              <a:t>he'll be pretty tall too. However,</a:t>
            </a:r>
            <a:endParaRPr/>
          </a:p>
          <a:p>
            <a:pPr indent="0" lvl="0" marL="0" rtl="0" algn="l">
              <a:lnSpc>
                <a:spcPct val="100000"/>
              </a:lnSpc>
              <a:spcBef>
                <a:spcPts val="0"/>
              </a:spcBef>
              <a:spcAft>
                <a:spcPts val="0"/>
              </a:spcAft>
              <a:buSzPts val="1100"/>
              <a:buNone/>
            </a:pPr>
            <a:r>
              <a:rPr lang="en"/>
              <a:t>Shaq is such an anomaly that</a:t>
            </a:r>
            <a:endParaRPr/>
          </a:p>
          <a:p>
            <a:pPr indent="0" lvl="0" marL="0" rtl="0" algn="l">
              <a:lnSpc>
                <a:spcPct val="100000"/>
              </a:lnSpc>
              <a:spcBef>
                <a:spcPts val="0"/>
              </a:spcBef>
              <a:spcAft>
                <a:spcPts val="0"/>
              </a:spcAft>
              <a:buSzPts val="1100"/>
              <a:buNone/>
            </a:pPr>
            <a:r>
              <a:rPr lang="en"/>
              <a:t>there is also a very good chance</a:t>
            </a:r>
            <a:endParaRPr/>
          </a:p>
          <a:p>
            <a:pPr indent="0" lvl="0" marL="0" rtl="0" algn="l">
              <a:lnSpc>
                <a:spcPct val="100000"/>
              </a:lnSpc>
              <a:spcBef>
                <a:spcPts val="0"/>
              </a:spcBef>
              <a:spcAft>
                <a:spcPts val="0"/>
              </a:spcAft>
              <a:buSzPts val="1100"/>
              <a:buNone/>
            </a:pPr>
            <a:r>
              <a:rPr lang="en"/>
              <a:t>that his son will be not be as tall</a:t>
            </a:r>
            <a:endParaRPr/>
          </a:p>
          <a:p>
            <a:pPr indent="0" lvl="0" marL="0" rtl="0" algn="l">
              <a:lnSpc>
                <a:spcPct val="100000"/>
              </a:lnSpc>
              <a:spcBef>
                <a:spcPts val="0"/>
              </a:spcBef>
              <a:spcAft>
                <a:spcPts val="0"/>
              </a:spcAft>
              <a:buSzPts val="1100"/>
              <a:buNone/>
            </a:pPr>
            <a:r>
              <a:rPr lang="en"/>
              <a:t>as Shaq.</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Turns out this is the case:</a:t>
            </a:r>
            <a:endParaRPr/>
          </a:p>
          <a:p>
            <a:pPr indent="0" lvl="0" marL="0" rtl="0" algn="l">
              <a:lnSpc>
                <a:spcPct val="100000"/>
              </a:lnSpc>
              <a:spcBef>
                <a:spcPts val="0"/>
              </a:spcBef>
              <a:spcAft>
                <a:spcPts val="0"/>
              </a:spcAft>
              <a:buSzPts val="1100"/>
              <a:buNone/>
            </a:pPr>
            <a:r>
              <a:rPr lang="en"/>
              <a:t>Shaq's son is pretty tall (6 ft 7</a:t>
            </a:r>
            <a:endParaRPr/>
          </a:p>
          <a:p>
            <a:pPr indent="0" lvl="0" marL="0" rtl="0" algn="l">
              <a:lnSpc>
                <a:spcPct val="100000"/>
              </a:lnSpc>
              <a:spcBef>
                <a:spcPts val="0"/>
              </a:spcBef>
              <a:spcAft>
                <a:spcPts val="0"/>
              </a:spcAft>
              <a:buSzPts val="1100"/>
              <a:buNone/>
            </a:pPr>
            <a:r>
              <a:rPr lang="en"/>
              <a:t>in), but not nearly as tall as his</a:t>
            </a:r>
            <a:endParaRPr/>
          </a:p>
          <a:p>
            <a:pPr indent="0" lvl="0" marL="0" rtl="0" algn="l">
              <a:lnSpc>
                <a:spcPct val="100000"/>
              </a:lnSpc>
              <a:spcBef>
                <a:spcPts val="0"/>
              </a:spcBef>
              <a:spcAft>
                <a:spcPts val="0"/>
              </a:spcAft>
              <a:buSzPts val="1100"/>
              <a:buNone/>
            </a:pPr>
            <a:r>
              <a:rPr lang="en"/>
              <a:t>dad.</a:t>
            </a:r>
            <a:endParaRPr/>
          </a:p>
          <a:p>
            <a:pPr indent="0" lvl="0" marL="0" rtl="0" algn="l">
              <a:lnSpc>
                <a:spcPct val="100000"/>
              </a:lnSpc>
              <a:spcBef>
                <a:spcPts val="0"/>
              </a:spcBef>
              <a:spcAft>
                <a:spcPts val="0"/>
              </a:spcAft>
              <a:buSzPts val="1100"/>
              <a:buNone/>
            </a:pPr>
            <a:r>
              <a:rPr lang="en"/>
              <a:t>Galton called this</a:t>
            </a:r>
            <a:endParaRPr/>
          </a:p>
          <a:p>
            <a:pPr indent="0" lvl="0" marL="0" rtl="0" algn="l">
              <a:lnSpc>
                <a:spcPct val="100000"/>
              </a:lnSpc>
              <a:spcBef>
                <a:spcPts val="0"/>
              </a:spcBef>
              <a:spcAft>
                <a:spcPts val="0"/>
              </a:spcAft>
              <a:buSzPts val="1100"/>
              <a:buNone/>
            </a:pPr>
            <a:r>
              <a:rPr lang="en"/>
              <a:t>phenomenon regression, as in</a:t>
            </a:r>
            <a:endParaRPr/>
          </a:p>
          <a:p>
            <a:pPr indent="0" lvl="0" marL="0" rtl="0" algn="l">
              <a:lnSpc>
                <a:spcPct val="100000"/>
              </a:lnSpc>
              <a:spcBef>
                <a:spcPts val="0"/>
              </a:spcBef>
              <a:spcAft>
                <a:spcPts val="0"/>
              </a:spcAft>
              <a:buSzPts val="1100"/>
              <a:buNone/>
            </a:pPr>
            <a:r>
              <a:rPr lang="en"/>
              <a:t>"A father's son's height tends</a:t>
            </a:r>
            <a:endParaRPr/>
          </a:p>
          <a:p>
            <a:pPr indent="0" lvl="0" marL="0" rtl="0" algn="l">
              <a:lnSpc>
                <a:spcPct val="100000"/>
              </a:lnSpc>
              <a:spcBef>
                <a:spcPts val="0"/>
              </a:spcBef>
              <a:spcAft>
                <a:spcPts val="0"/>
              </a:spcAft>
              <a:buSzPts val="1100"/>
              <a:buNone/>
            </a:pPr>
            <a:r>
              <a:rPr lang="en"/>
              <a:t>to regress (or drift towards)</a:t>
            </a:r>
            <a:endParaRPr/>
          </a:p>
          <a:p>
            <a:pPr indent="0" lvl="0" marL="0" rtl="0" algn="l">
              <a:lnSpc>
                <a:spcPct val="100000"/>
              </a:lnSpc>
              <a:spcBef>
                <a:spcPts val="0"/>
              </a:spcBef>
              <a:spcAft>
                <a:spcPts val="0"/>
              </a:spcAft>
              <a:buSzPts val="1100"/>
              <a:buNone/>
            </a:pPr>
            <a:r>
              <a:rPr lang="en"/>
              <a:t>the mean (average) height."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46de1584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f46de15844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Let's take the simplest</a:t>
            </a:r>
            <a:endParaRPr/>
          </a:p>
          <a:p>
            <a:pPr indent="0" lvl="0" marL="0" rtl="0" algn="l">
              <a:lnSpc>
                <a:spcPct val="100000"/>
              </a:lnSpc>
              <a:spcBef>
                <a:spcPts val="0"/>
              </a:spcBef>
              <a:spcAft>
                <a:spcPts val="0"/>
              </a:spcAft>
              <a:buClr>
                <a:schemeClr val="dk1"/>
              </a:buClr>
              <a:buSzPts val="1100"/>
              <a:buFont typeface="Arial"/>
              <a:buNone/>
            </a:pPr>
            <a:r>
              <a:rPr lang="en"/>
              <a:t>possible example:</a:t>
            </a:r>
            <a:endParaRPr/>
          </a:p>
          <a:p>
            <a:pPr indent="0" lvl="0" marL="0" rtl="0" algn="l">
              <a:lnSpc>
                <a:spcPct val="100000"/>
              </a:lnSpc>
              <a:spcBef>
                <a:spcPts val="0"/>
              </a:spcBef>
              <a:spcAft>
                <a:spcPts val="0"/>
              </a:spcAft>
              <a:buClr>
                <a:schemeClr val="dk1"/>
              </a:buClr>
              <a:buSzPts val="1100"/>
              <a:buFont typeface="Arial"/>
              <a:buNone/>
            </a:pPr>
            <a:r>
              <a:rPr lang="en"/>
              <a:t>calculating a regression</a:t>
            </a:r>
            <a:endParaRPr/>
          </a:p>
          <a:p>
            <a:pPr indent="0" lvl="0" marL="0" rtl="0" algn="l">
              <a:lnSpc>
                <a:spcPct val="100000"/>
              </a:lnSpc>
              <a:spcBef>
                <a:spcPts val="0"/>
              </a:spcBef>
              <a:spcAft>
                <a:spcPts val="0"/>
              </a:spcAft>
              <a:buClr>
                <a:schemeClr val="dk1"/>
              </a:buClr>
              <a:buSzPts val="1100"/>
              <a:buFont typeface="Arial"/>
              <a:buNone/>
            </a:pPr>
            <a:r>
              <a:rPr lang="en"/>
              <a:t>with only 2 data points.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46de1584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f46de1584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the simplest</a:t>
            </a:r>
            <a:endParaRPr/>
          </a:p>
          <a:p>
            <a:pPr indent="0" lvl="0" marL="0" rtl="0" algn="l">
              <a:lnSpc>
                <a:spcPct val="100000"/>
              </a:lnSpc>
              <a:spcBef>
                <a:spcPts val="0"/>
              </a:spcBef>
              <a:spcAft>
                <a:spcPts val="0"/>
              </a:spcAft>
              <a:buSzPts val="1100"/>
              <a:buNone/>
            </a:pPr>
            <a:r>
              <a:rPr lang="en"/>
              <a:t>possible example:</a:t>
            </a:r>
            <a:endParaRPr/>
          </a:p>
          <a:p>
            <a:pPr indent="0" lvl="0" marL="0" rtl="0" algn="l">
              <a:lnSpc>
                <a:spcPct val="100000"/>
              </a:lnSpc>
              <a:spcBef>
                <a:spcPts val="0"/>
              </a:spcBef>
              <a:spcAft>
                <a:spcPts val="0"/>
              </a:spcAft>
              <a:buSzPts val="1100"/>
              <a:buNone/>
            </a:pPr>
            <a:r>
              <a:rPr lang="en"/>
              <a:t>calculating a regression</a:t>
            </a:r>
            <a:endParaRPr/>
          </a:p>
          <a:p>
            <a:pPr indent="0" lvl="0" marL="0" rtl="0" algn="l">
              <a:lnSpc>
                <a:spcPct val="100000"/>
              </a:lnSpc>
              <a:spcBef>
                <a:spcPts val="0"/>
              </a:spcBef>
              <a:spcAft>
                <a:spcPts val="0"/>
              </a:spcAft>
              <a:buSzPts val="1100"/>
              <a:buNone/>
            </a:pPr>
            <a:r>
              <a:rPr lang="en"/>
              <a:t>with only 2 data points.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46de158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f46de15844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46de158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f46de15844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Now wouldn't it be great if we</a:t>
            </a:r>
            <a:endParaRPr/>
          </a:p>
          <a:p>
            <a:pPr indent="0" lvl="0" marL="0" rtl="0" algn="l">
              <a:lnSpc>
                <a:spcPct val="100000"/>
              </a:lnSpc>
              <a:spcBef>
                <a:spcPts val="0"/>
              </a:spcBef>
              <a:spcAft>
                <a:spcPts val="0"/>
              </a:spcAft>
              <a:buClr>
                <a:schemeClr val="dk1"/>
              </a:buClr>
              <a:buSzPts val="1100"/>
              <a:buFont typeface="Arial"/>
              <a:buNone/>
            </a:pPr>
            <a:r>
              <a:rPr lang="en"/>
              <a:t>could apply this same concept to</a:t>
            </a:r>
            <a:endParaRPr/>
          </a:p>
          <a:p>
            <a:pPr indent="0" lvl="0" marL="0" rtl="0" algn="l">
              <a:lnSpc>
                <a:spcPct val="100000"/>
              </a:lnSpc>
              <a:spcBef>
                <a:spcPts val="0"/>
              </a:spcBef>
              <a:spcAft>
                <a:spcPts val="0"/>
              </a:spcAft>
              <a:buClr>
                <a:schemeClr val="dk1"/>
              </a:buClr>
              <a:buSzPts val="1100"/>
              <a:buFont typeface="Arial"/>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By doing this, we could take</a:t>
            </a:r>
            <a:endParaRPr/>
          </a:p>
          <a:p>
            <a:pPr indent="0" lvl="0" marL="0" rtl="0" algn="l">
              <a:lnSpc>
                <a:spcPct val="100000"/>
              </a:lnSpc>
              <a:spcBef>
                <a:spcPts val="0"/>
              </a:spcBef>
              <a:spcAft>
                <a:spcPts val="0"/>
              </a:spcAft>
              <a:buClr>
                <a:schemeClr val="dk1"/>
              </a:buClr>
              <a:buSzPts val="1100"/>
              <a:buFont typeface="Arial"/>
              <a:buNone/>
            </a:pPr>
            <a:r>
              <a:rPr lang="en"/>
              <a:t>multiple men and their son's</a:t>
            </a:r>
            <a:endParaRPr/>
          </a:p>
          <a:p>
            <a:pPr indent="0" lvl="0" marL="0" rtl="0" algn="l">
              <a:lnSpc>
                <a:spcPct val="100000"/>
              </a:lnSpc>
              <a:spcBef>
                <a:spcPts val="0"/>
              </a:spcBef>
              <a:spcAft>
                <a:spcPts val="0"/>
              </a:spcAft>
              <a:buClr>
                <a:schemeClr val="dk1"/>
              </a:buClr>
              <a:buSzPts val="1100"/>
              <a:buFont typeface="Arial"/>
              <a:buNone/>
            </a:pPr>
            <a:r>
              <a:rPr lang="en"/>
              <a:t>heights and do things like tell a</a:t>
            </a:r>
            <a:endParaRPr/>
          </a:p>
          <a:p>
            <a:pPr indent="0" lvl="0" marL="0" rtl="0" algn="l">
              <a:lnSpc>
                <a:spcPct val="100000"/>
              </a:lnSpc>
              <a:spcBef>
                <a:spcPts val="0"/>
              </a:spcBef>
              <a:spcAft>
                <a:spcPts val="0"/>
              </a:spcAft>
              <a:buClr>
                <a:schemeClr val="dk1"/>
              </a:buClr>
              <a:buSzPts val="1100"/>
              <a:buFont typeface="Arial"/>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46de1584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f46de15844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wouldn't it be great if we</a:t>
            </a:r>
            <a:endParaRPr/>
          </a:p>
          <a:p>
            <a:pPr indent="0" lvl="0" marL="0" rtl="0" algn="l">
              <a:lnSpc>
                <a:spcPct val="100000"/>
              </a:lnSpc>
              <a:spcBef>
                <a:spcPts val="0"/>
              </a:spcBef>
              <a:spcAft>
                <a:spcPts val="0"/>
              </a:spcAft>
              <a:buSzPts val="1100"/>
              <a:buNone/>
            </a:pPr>
            <a:r>
              <a:rPr lang="en"/>
              <a:t>could apply this same concept to</a:t>
            </a:r>
            <a:endParaRPr/>
          </a:p>
          <a:p>
            <a:pPr indent="0" lvl="0" marL="0" rtl="0" algn="l">
              <a:lnSpc>
                <a:spcPct val="100000"/>
              </a:lnSpc>
              <a:spcBef>
                <a:spcPts val="0"/>
              </a:spcBef>
              <a:spcAft>
                <a:spcPts val="0"/>
              </a:spcAft>
              <a:buSzPts val="1100"/>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By doing this, we could take</a:t>
            </a:r>
            <a:endParaRPr/>
          </a:p>
          <a:p>
            <a:pPr indent="0" lvl="0" marL="0" rtl="0" algn="l">
              <a:lnSpc>
                <a:spcPct val="100000"/>
              </a:lnSpc>
              <a:spcBef>
                <a:spcPts val="0"/>
              </a:spcBef>
              <a:spcAft>
                <a:spcPts val="0"/>
              </a:spcAft>
              <a:buSzPts val="1100"/>
              <a:buNone/>
            </a:pPr>
            <a:r>
              <a:rPr lang="en"/>
              <a:t>multiple men and their son's</a:t>
            </a:r>
            <a:endParaRPr/>
          </a:p>
          <a:p>
            <a:pPr indent="0" lvl="0" marL="0" rtl="0" algn="l">
              <a:lnSpc>
                <a:spcPct val="100000"/>
              </a:lnSpc>
              <a:spcBef>
                <a:spcPts val="0"/>
              </a:spcBef>
              <a:spcAft>
                <a:spcPts val="0"/>
              </a:spcAft>
              <a:buSzPts val="1100"/>
              <a:buNone/>
            </a:pPr>
            <a:r>
              <a:rPr lang="en"/>
              <a:t>heights and do things like tell a</a:t>
            </a:r>
            <a:endParaRPr/>
          </a:p>
          <a:p>
            <a:pPr indent="0" lvl="0" marL="0" rtl="0" algn="l">
              <a:lnSpc>
                <a:spcPct val="100000"/>
              </a:lnSpc>
              <a:spcBef>
                <a:spcPts val="0"/>
              </a:spcBef>
              <a:spcAft>
                <a:spcPts val="0"/>
              </a:spcAft>
              <a:buSzPts val="1100"/>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f46de1584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f46de15844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wouldn't it be great if we</a:t>
            </a:r>
            <a:endParaRPr/>
          </a:p>
          <a:p>
            <a:pPr indent="0" lvl="0" marL="0" rtl="0" algn="l">
              <a:lnSpc>
                <a:spcPct val="100000"/>
              </a:lnSpc>
              <a:spcBef>
                <a:spcPts val="0"/>
              </a:spcBef>
              <a:spcAft>
                <a:spcPts val="0"/>
              </a:spcAft>
              <a:buSzPts val="1100"/>
              <a:buNone/>
            </a:pPr>
            <a:r>
              <a:rPr lang="en"/>
              <a:t>could apply this same concept to</a:t>
            </a:r>
            <a:endParaRPr/>
          </a:p>
          <a:p>
            <a:pPr indent="0" lvl="0" marL="0" rtl="0" algn="l">
              <a:lnSpc>
                <a:spcPct val="100000"/>
              </a:lnSpc>
              <a:spcBef>
                <a:spcPts val="0"/>
              </a:spcBef>
              <a:spcAft>
                <a:spcPts val="0"/>
              </a:spcAft>
              <a:buSzPts val="1100"/>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By doing this, we could take</a:t>
            </a:r>
            <a:endParaRPr/>
          </a:p>
          <a:p>
            <a:pPr indent="0" lvl="0" marL="0" rtl="0" algn="l">
              <a:lnSpc>
                <a:spcPct val="100000"/>
              </a:lnSpc>
              <a:spcBef>
                <a:spcPts val="0"/>
              </a:spcBef>
              <a:spcAft>
                <a:spcPts val="0"/>
              </a:spcAft>
              <a:buSzPts val="1100"/>
              <a:buNone/>
            </a:pPr>
            <a:r>
              <a:rPr lang="en"/>
              <a:t>multiple men and their son's</a:t>
            </a:r>
            <a:endParaRPr/>
          </a:p>
          <a:p>
            <a:pPr indent="0" lvl="0" marL="0" rtl="0" algn="l">
              <a:lnSpc>
                <a:spcPct val="100000"/>
              </a:lnSpc>
              <a:spcBef>
                <a:spcPts val="0"/>
              </a:spcBef>
              <a:spcAft>
                <a:spcPts val="0"/>
              </a:spcAft>
              <a:buSzPts val="1100"/>
              <a:buNone/>
            </a:pPr>
            <a:r>
              <a:rPr lang="en"/>
              <a:t>heights and do things like tell a</a:t>
            </a:r>
            <a:endParaRPr/>
          </a:p>
          <a:p>
            <a:pPr indent="0" lvl="0" marL="0" rtl="0" algn="l">
              <a:lnSpc>
                <a:spcPct val="100000"/>
              </a:lnSpc>
              <a:spcBef>
                <a:spcPts val="0"/>
              </a:spcBef>
              <a:spcAft>
                <a:spcPts val="0"/>
              </a:spcAft>
              <a:buSzPts val="1100"/>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b708864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3b708864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a:t>
            </a:r>
            <a:r>
              <a:rPr lang="en"/>
              <a:t> other algorithms in the context of your capstone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46de1584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f46de15844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Here we have a couple of blue data points along an x and y axes and we want to fit a linear regression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And the question is how do we decide which line is the best fitting one we can go ahead and use the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least squares method which we discussed earlier.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This method is fitted by minimizing the sum of the squares of the residuals the residuals for an observation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is the difference between the observation the y value and the fitted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In this image the residuals are marked by the red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The difference between the true data point in blue and your fitted model 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Black diagonal line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b5eb710f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3b5eb710fd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b5eb710f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3b5eb710fd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b5eb710f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3b5eb710fd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3b5eb710f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3b5eb710fd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bc2f397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3bc2f397c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Let’s take a moment now to discuss evaluating Regression Models</a:t>
            </a:r>
            <a:endParaRPr/>
          </a:p>
          <a:p>
            <a:pPr indent="0" lvl="0" marL="0" rtl="0" algn="l">
              <a:lnSpc>
                <a:spcPct val="100000"/>
              </a:lnSpc>
              <a:spcBef>
                <a:spcPts val="0"/>
              </a:spcBef>
              <a:spcAft>
                <a:spcPts val="0"/>
              </a:spcAft>
              <a:buClr>
                <a:schemeClr val="dk1"/>
              </a:buClr>
              <a:buSzPts val="1100"/>
              <a:buFont typeface="Arial"/>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You may have heard of some evaluation metrics like accuracy or recall.</a:t>
            </a:r>
            <a:endParaRPr/>
          </a:p>
          <a:p>
            <a:pPr indent="0" lvl="0" marL="0" rtl="0" algn="l">
              <a:lnSpc>
                <a:spcPct val="100000"/>
              </a:lnSpc>
              <a:spcBef>
                <a:spcPts val="0"/>
              </a:spcBef>
              <a:spcAft>
                <a:spcPts val="0"/>
              </a:spcAft>
              <a:buClr>
                <a:schemeClr val="dk1"/>
              </a:buClr>
              <a:buSzPts val="1100"/>
              <a:buFont typeface="Arial"/>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bc2f397c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3bc2f397c4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a moment now to discuss evaluating Regression Models</a:t>
            </a:r>
            <a:endParaRPr/>
          </a:p>
          <a:p>
            <a:pPr indent="0" lvl="0" marL="0" rtl="0" algn="l">
              <a:lnSpc>
                <a:spcPct val="100000"/>
              </a:lnSpc>
              <a:spcBef>
                <a:spcPts val="0"/>
              </a:spcBef>
              <a:spcAft>
                <a:spcPts val="0"/>
              </a:spcAft>
              <a:buSzPts val="1100"/>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may have heard of some evaluation metrics like accuracy or recall.</a:t>
            </a:r>
            <a:endParaRPr/>
          </a:p>
          <a:p>
            <a:pPr indent="0" lvl="0" marL="0" rtl="0" algn="l">
              <a:lnSpc>
                <a:spcPct val="100000"/>
              </a:lnSpc>
              <a:spcBef>
                <a:spcPts val="0"/>
              </a:spcBef>
              <a:spcAft>
                <a:spcPts val="0"/>
              </a:spcAft>
              <a:buSzPts val="1100"/>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3b5eb710f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3b5eb710fd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b5eb710f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3b5eb710fd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3bc2f397c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13bc2f397c4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a moment now to discuss evaluating Regression Models</a:t>
            </a:r>
            <a:endParaRPr/>
          </a:p>
          <a:p>
            <a:pPr indent="0" lvl="0" marL="0" rtl="0" algn="l">
              <a:lnSpc>
                <a:spcPct val="100000"/>
              </a:lnSpc>
              <a:spcBef>
                <a:spcPts val="0"/>
              </a:spcBef>
              <a:spcAft>
                <a:spcPts val="0"/>
              </a:spcAft>
              <a:buSzPts val="1100"/>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may have heard of some evaluation metrics like accuracy or recall.</a:t>
            </a:r>
            <a:endParaRPr/>
          </a:p>
          <a:p>
            <a:pPr indent="0" lvl="0" marL="0" rtl="0" algn="l">
              <a:lnSpc>
                <a:spcPct val="100000"/>
              </a:lnSpc>
              <a:spcBef>
                <a:spcPts val="0"/>
              </a:spcBef>
              <a:spcAft>
                <a:spcPts val="0"/>
              </a:spcAft>
              <a:buSzPts val="1100"/>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46de158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f46de1584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a:p>
            <a:pPr indent="-298450" lvl="0" marL="457200" rtl="0" algn="l">
              <a:lnSpc>
                <a:spcPct val="100000"/>
              </a:lnSpc>
              <a:spcBef>
                <a:spcPts val="0"/>
              </a:spcBef>
              <a:spcAft>
                <a:spcPts val="0"/>
              </a:spcAft>
              <a:buSzPts val="1100"/>
              <a:buChar char="-"/>
            </a:pPr>
            <a:r>
              <a:rPr lang="en" u="sng">
                <a:solidFill>
                  <a:schemeClr val="hlink"/>
                </a:solidFill>
                <a:hlinkClick r:id="rId2"/>
              </a:rPr>
              <a:t>https://www.analyticsvidhya.com/blog/2021/03/everything-you-need-to-know-about-machine-learning/</a:t>
            </a:r>
            <a:r>
              <a:rPr lang="en"/>
              <a:t>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3b5eb710f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13b5eb710fd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30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Let’s analyze what this equation actually means.</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32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In mathematics, the character that looks like weird E is called summation (Greek sigma). It is the sum of a sequence of numbers, from i=1 to n. Let’s imagine this like an array of points, where we go through all the points, from the first (i=1) to the last (i=n).</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For each point, we take the y-coordinate of the point, and the y’-coordinate. The y-coordinate is our purple dot. The y’ point sits on the line we created. We subtract the y-coordinate value from the y’-coordinate value, and calculate the square of the result.</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The third part is to take the sum of all the (y-y’)² values, and divide it by n, which will give the mean.</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Our goal is to minimize this mean, which will provide us with the best line that goes through all the points.</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b5eb710f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3b5eb710fd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bc2f397c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3bc2f397c4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Compare your error metric to the average value of the label in your data set to try to get an intuition of its overall performance.</a:t>
            </a:r>
            <a:endParaRPr/>
          </a:p>
          <a:p>
            <a:pPr indent="0" lvl="0" marL="0" rtl="0" algn="l">
              <a:lnSpc>
                <a:spcPct val="100000"/>
              </a:lnSpc>
              <a:spcBef>
                <a:spcPts val="0"/>
              </a:spcBef>
              <a:spcAft>
                <a:spcPts val="0"/>
              </a:spcAft>
              <a:buClr>
                <a:schemeClr val="dk1"/>
              </a:buClr>
              <a:buSzPts val="1100"/>
              <a:buFont typeface="Arial"/>
              <a:buNone/>
            </a:pPr>
            <a:r>
              <a:rPr lang="en"/>
              <a:t>Domain knowledge also plays an important role here!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Context of importance is also necessary to consider. </a:t>
            </a:r>
            <a:endParaRPr/>
          </a:p>
          <a:p>
            <a:pPr indent="0" lvl="0" marL="0" rtl="0" algn="l">
              <a:lnSpc>
                <a:spcPct val="100000"/>
              </a:lnSpc>
              <a:spcBef>
                <a:spcPts val="0"/>
              </a:spcBef>
              <a:spcAft>
                <a:spcPts val="0"/>
              </a:spcAft>
              <a:buClr>
                <a:schemeClr val="dk1"/>
              </a:buClr>
              <a:buSzPts val="1100"/>
              <a:buFont typeface="Arial"/>
              <a:buNone/>
            </a:pPr>
            <a:r>
              <a:rPr lang="en"/>
              <a:t>We may create a model to predict how much medication to give, in which case small fluctuations in RMSE may actually be very significant.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Root Mean Square Error (RMSE) is the standard deviation of the residuals (prediction errors). Residuals are a measure of how far from the regression line data points are; RMSE is a measure of how spread out these residuals are. In other words, it tells you how concentrated the data is around the line of best fit. Root mean square error is commonly used in climatology, forecasting, and regression analysis to verify experimental results.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b5eb710f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3b5eb710fd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3b5eb710f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3b5eb710fd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b5eb710f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3b5eb710fd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bc2f397c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3bc2f397c4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bc2f397c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3bc2f397c4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 So far we’ve only seen regression problems where we try to</a:t>
            </a:r>
            <a:endParaRPr/>
          </a:p>
          <a:p>
            <a:pPr indent="0" lvl="0" marL="0" rtl="0" algn="l">
              <a:lnSpc>
                <a:spcPct val="100000"/>
              </a:lnSpc>
              <a:spcBef>
                <a:spcPts val="0"/>
              </a:spcBef>
              <a:spcAft>
                <a:spcPts val="0"/>
              </a:spcAft>
              <a:buClr>
                <a:schemeClr val="dk1"/>
              </a:buClr>
              <a:buSzPts val="1100"/>
              <a:buFont typeface="Arial"/>
              <a:buNone/>
            </a:pPr>
            <a:r>
              <a:rPr lang="en"/>
              <a:t>predict a continuous value.</a:t>
            </a:r>
            <a:endParaRPr/>
          </a:p>
          <a:p>
            <a:pPr indent="0" lvl="0" marL="0" rtl="0" algn="l">
              <a:lnSpc>
                <a:spcPct val="100000"/>
              </a:lnSpc>
              <a:spcBef>
                <a:spcPts val="0"/>
              </a:spcBef>
              <a:spcAft>
                <a:spcPts val="0"/>
              </a:spcAft>
              <a:buClr>
                <a:schemeClr val="dk1"/>
              </a:buClr>
              <a:buSzPts val="1100"/>
              <a:buFont typeface="Arial"/>
              <a:buNone/>
            </a:pPr>
            <a:r>
              <a:rPr lang="en"/>
              <a:t>● Although the name may be confusing at first, logistic</a:t>
            </a:r>
            <a:endParaRPr/>
          </a:p>
          <a:p>
            <a:pPr indent="0" lvl="0" marL="0" rtl="0" algn="l">
              <a:lnSpc>
                <a:spcPct val="100000"/>
              </a:lnSpc>
              <a:spcBef>
                <a:spcPts val="0"/>
              </a:spcBef>
              <a:spcAft>
                <a:spcPts val="0"/>
              </a:spcAft>
              <a:buClr>
                <a:schemeClr val="dk1"/>
              </a:buClr>
              <a:buSzPts val="1100"/>
              <a:buFont typeface="Arial"/>
              <a:buNone/>
            </a:pPr>
            <a:r>
              <a:rPr lang="en"/>
              <a:t>regression allows us to solve classification problems, where</a:t>
            </a:r>
            <a:endParaRPr/>
          </a:p>
          <a:p>
            <a:pPr indent="0" lvl="0" marL="0" rtl="0" algn="l">
              <a:lnSpc>
                <a:spcPct val="100000"/>
              </a:lnSpc>
              <a:spcBef>
                <a:spcPts val="0"/>
              </a:spcBef>
              <a:spcAft>
                <a:spcPts val="0"/>
              </a:spcAft>
              <a:buClr>
                <a:schemeClr val="dk1"/>
              </a:buClr>
              <a:buSzPts val="1100"/>
              <a:buFont typeface="Arial"/>
              <a:buNone/>
            </a:pPr>
            <a:r>
              <a:rPr lang="en"/>
              <a:t>we are trying to predict discrete categories.</a:t>
            </a:r>
            <a:endParaRPr/>
          </a:p>
          <a:p>
            <a:pPr indent="0" lvl="0" marL="0" rtl="0" algn="l">
              <a:lnSpc>
                <a:spcPct val="100000"/>
              </a:lnSpc>
              <a:spcBef>
                <a:spcPts val="0"/>
              </a:spcBef>
              <a:spcAft>
                <a:spcPts val="0"/>
              </a:spcAft>
              <a:buClr>
                <a:schemeClr val="dk1"/>
              </a:buClr>
              <a:buSzPts val="1100"/>
              <a:buFont typeface="Arial"/>
              <a:buNone/>
            </a:pPr>
            <a:r>
              <a:rPr lang="en"/>
              <a:t>● The convention for binary classification is to have two</a:t>
            </a:r>
            <a:endParaRPr/>
          </a:p>
          <a:p>
            <a:pPr indent="0" lvl="0" marL="0" rtl="0" algn="l">
              <a:lnSpc>
                <a:spcPct val="100000"/>
              </a:lnSpc>
              <a:spcBef>
                <a:spcPts val="0"/>
              </a:spcBef>
              <a:spcAft>
                <a:spcPts val="0"/>
              </a:spcAft>
              <a:buClr>
                <a:schemeClr val="dk1"/>
              </a:buClr>
              <a:buSzPts val="1100"/>
              <a:buFont typeface="Arial"/>
              <a:buNone/>
            </a:pPr>
            <a:r>
              <a:rPr lang="en"/>
              <a:t>classes 0 and 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bc2f397c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13bc2f397c4_1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So far we’ve only seen regression problems where we try to</a:t>
            </a:r>
            <a:endParaRPr/>
          </a:p>
          <a:p>
            <a:pPr indent="0" lvl="0" marL="0" rtl="0" algn="l">
              <a:lnSpc>
                <a:spcPct val="100000"/>
              </a:lnSpc>
              <a:spcBef>
                <a:spcPts val="0"/>
              </a:spcBef>
              <a:spcAft>
                <a:spcPts val="0"/>
              </a:spcAft>
              <a:buSzPts val="1100"/>
              <a:buNone/>
            </a:pPr>
            <a:r>
              <a:rPr lang="en"/>
              <a:t>predict a continuous value.</a:t>
            </a:r>
            <a:endParaRPr/>
          </a:p>
          <a:p>
            <a:pPr indent="0" lvl="0" marL="0" rtl="0" algn="l">
              <a:lnSpc>
                <a:spcPct val="100000"/>
              </a:lnSpc>
              <a:spcBef>
                <a:spcPts val="0"/>
              </a:spcBef>
              <a:spcAft>
                <a:spcPts val="0"/>
              </a:spcAft>
              <a:buSzPts val="1100"/>
              <a:buNone/>
            </a:pPr>
            <a:r>
              <a:rPr lang="en"/>
              <a:t>● Although the name may be confusing at first, logistic</a:t>
            </a:r>
            <a:endParaRPr/>
          </a:p>
          <a:p>
            <a:pPr indent="0" lvl="0" marL="0" rtl="0" algn="l">
              <a:lnSpc>
                <a:spcPct val="100000"/>
              </a:lnSpc>
              <a:spcBef>
                <a:spcPts val="0"/>
              </a:spcBef>
              <a:spcAft>
                <a:spcPts val="0"/>
              </a:spcAft>
              <a:buSzPts val="1100"/>
              <a:buNone/>
            </a:pPr>
            <a:r>
              <a:rPr lang="en"/>
              <a:t>regression allows us to solve classification problems, where</a:t>
            </a:r>
            <a:endParaRPr/>
          </a:p>
          <a:p>
            <a:pPr indent="0" lvl="0" marL="0" rtl="0" algn="l">
              <a:lnSpc>
                <a:spcPct val="100000"/>
              </a:lnSpc>
              <a:spcBef>
                <a:spcPts val="0"/>
              </a:spcBef>
              <a:spcAft>
                <a:spcPts val="0"/>
              </a:spcAft>
              <a:buSzPts val="1100"/>
              <a:buNone/>
            </a:pPr>
            <a:r>
              <a:rPr lang="en"/>
              <a:t>we are trying to predict discrete categories.</a:t>
            </a:r>
            <a:endParaRPr/>
          </a:p>
          <a:p>
            <a:pPr indent="0" lvl="0" marL="0" rtl="0" algn="l">
              <a:lnSpc>
                <a:spcPct val="100000"/>
              </a:lnSpc>
              <a:spcBef>
                <a:spcPts val="0"/>
              </a:spcBef>
              <a:spcAft>
                <a:spcPts val="0"/>
              </a:spcAft>
              <a:buSzPts val="1100"/>
              <a:buNone/>
            </a:pPr>
            <a:r>
              <a:rPr lang="en"/>
              <a:t>● The convention for binary classification is to have two</a:t>
            </a:r>
            <a:endParaRPr/>
          </a:p>
          <a:p>
            <a:pPr indent="0" lvl="0" marL="0" rtl="0" algn="l">
              <a:lnSpc>
                <a:spcPct val="100000"/>
              </a:lnSpc>
              <a:spcBef>
                <a:spcPts val="0"/>
              </a:spcBef>
              <a:spcAft>
                <a:spcPts val="0"/>
              </a:spcAft>
              <a:buSzPts val="1100"/>
              <a:buNone/>
            </a:pPr>
            <a:r>
              <a:rPr lang="en"/>
              <a:t>classes 0 and 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3bc2f397c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3bc2f397c4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Instead we can transform our linear regression to a logistic</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regression curve.</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46de1584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f46de1584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3bc2f397c4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3bc2f397c4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Instead we can transform our linear regression to a logistic</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regression curve.</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3bc2f397c4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3bc2f397c4_1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This results in a probability from 0 to 1 of belonging in the 1</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class.</a:t>
            </a:r>
            <a:endParaRPr sz="1650">
              <a:solidFill>
                <a:srgbClr val="313131"/>
              </a:solidFill>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3bc2f397c4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13bc2f397c4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This results in a probability from 0 to 1 of belonging in the 1</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class.</a:t>
            </a:r>
            <a:endParaRPr sz="1650">
              <a:solidFill>
                <a:srgbClr val="313131"/>
              </a:solidFill>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3bc2f397c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3bc2f397c4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bc2f397c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13bc2f397c4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3bc2f397c4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3bc2f397c4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3bc2f397c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13bc2f397c4_1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3bc2f397c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13bc2f397c4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3bc2f397c4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13bc2f397c4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3bc2f397c4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13bc2f397c4_1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b5eb710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3b5eb710b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bc2f397c4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13bc2f397c4_1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b5eb710f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13b5eb710fd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3b5eb710fd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13b5eb710fd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f47a1dbd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f47a1dbd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f47a1dbd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f47a1dbdc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f47a1dbd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f47a1dbdc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f47a1dbdc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f47a1dbdc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f47a1dbdc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f47a1dbdc7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f47a1dbdc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f47a1dbdc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f47a1dbdc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4" name="Google Shape;854;gf47a1dbdc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rtl="0" algn="l">
              <a:lnSpc>
                <a:spcPct val="100000"/>
              </a:lnSpc>
              <a:spcBef>
                <a:spcPts val="0"/>
              </a:spcBef>
              <a:spcAft>
                <a:spcPts val="0"/>
              </a:spcAft>
              <a:buClr>
                <a:schemeClr val="dk1"/>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273050" lvl="5" marL="2743200" rtl="0" algn="l">
              <a:lnSpc>
                <a:spcPct val="90000"/>
              </a:lnSpc>
              <a:spcBef>
                <a:spcPts val="5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61" name="Google Shape;61;p14"/>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2" name="Google Shape;62;p14"/>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3" name="Google Shape;63;p14"/>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2">
            <a:alphaModFix/>
          </a:blip>
          <a:srcRect b="0" l="0" r="0" t="0"/>
          <a:stretch/>
        </p:blipFill>
        <p:spPr>
          <a:xfrm>
            <a:off x="0" y="0"/>
            <a:ext cx="9143998" cy="5143500"/>
          </a:xfrm>
          <a:prstGeom prst="rect">
            <a:avLst/>
          </a:prstGeom>
          <a:noFill/>
          <a:ln>
            <a:noFill/>
          </a:ln>
        </p:spPr>
      </p:pic>
      <p:sp>
        <p:nvSpPr>
          <p:cNvPr id="66" name="Google Shape;66;p15"/>
          <p:cNvSpPr txBox="1"/>
          <p:nvPr>
            <p:ph type="ctrTitle"/>
          </p:nvPr>
        </p:nvSpPr>
        <p:spPr>
          <a:xfrm>
            <a:off x="1143000" y="1527566"/>
            <a:ext cx="6858000" cy="1790700"/>
          </a:xfrm>
          <a:prstGeom prst="rect">
            <a:avLst/>
          </a:prstGeom>
          <a:noFill/>
          <a:ln>
            <a:noFill/>
          </a:ln>
        </p:spPr>
        <p:txBody>
          <a:bodyPr anchorCtr="0" anchor="b" bIns="17150" lIns="34275" spcFirstLastPara="1" rIns="34275" wrap="square" tIns="17150">
            <a:normAutofit/>
          </a:bodyPr>
          <a:lstStyle>
            <a:lvl1pPr lvl="0" rtl="0" algn="ctr">
              <a:lnSpc>
                <a:spcPct val="100000"/>
              </a:lnSpc>
              <a:spcBef>
                <a:spcPts val="0"/>
              </a:spcBef>
              <a:spcAft>
                <a:spcPts val="0"/>
              </a:spcAft>
              <a:buClr>
                <a:schemeClr val="dk1"/>
              </a:buClr>
              <a:buSzPts val="4500"/>
              <a:buFont typeface="Libre Franklin Thin"/>
              <a:buNone/>
              <a:defRPr sz="45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7" name="Google Shape;67;p15"/>
          <p:cNvSpPr txBox="1"/>
          <p:nvPr>
            <p:ph idx="1" type="subTitle"/>
          </p:nvPr>
        </p:nvSpPr>
        <p:spPr>
          <a:xfrm>
            <a:off x="1143000" y="3387323"/>
            <a:ext cx="6858000" cy="1241700"/>
          </a:xfrm>
          <a:prstGeom prst="rect">
            <a:avLst/>
          </a:prstGeom>
          <a:noFill/>
          <a:ln>
            <a:noFill/>
          </a:ln>
        </p:spPr>
        <p:txBody>
          <a:bodyPr anchorCtr="0" anchor="t" bIns="17150" lIns="34275" spcFirstLastPara="1" rIns="34275" wrap="square" tIns="17150">
            <a:normAutofit/>
          </a:bodyPr>
          <a:lstStyle>
            <a:lvl1pPr lvl="0" rtl="0" algn="ctr">
              <a:lnSpc>
                <a:spcPct val="100000"/>
              </a:lnSpc>
              <a:spcBef>
                <a:spcPts val="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8" name="Google Shape;68;p15"/>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9" name="Google Shape;69;p15"/>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0" name="Google Shape;70;p15"/>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rotWithShape="1">
          <a:blip r:embed="rId3">
            <a:alphaModFix/>
          </a:blip>
          <a:srcRect b="0" l="0" r="0" t="0"/>
          <a:stretch/>
        </p:blipFill>
        <p:spPr>
          <a:xfrm>
            <a:off x="2977138" y="987133"/>
            <a:ext cx="3189725" cy="130302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6"/>
          <p:cNvSpPr txBox="1"/>
          <p:nvPr>
            <p:ph type="title"/>
          </p:nvPr>
        </p:nvSpPr>
        <p:spPr>
          <a:xfrm>
            <a:off x="623888" y="1282304"/>
            <a:ext cx="7886700" cy="2139600"/>
          </a:xfrm>
          <a:prstGeom prst="rect">
            <a:avLst/>
          </a:prstGeom>
          <a:noFill/>
          <a:ln>
            <a:noFill/>
          </a:ln>
        </p:spPr>
        <p:txBody>
          <a:bodyPr anchorCtr="0" anchor="b" bIns="17150" lIns="34275" spcFirstLastPara="1" rIns="34275" wrap="square" tIns="17150">
            <a:normAutofit/>
          </a:bodyPr>
          <a:lstStyle>
            <a:lvl1pPr lvl="0" rtl="0" algn="l">
              <a:lnSpc>
                <a:spcPct val="90000"/>
              </a:lnSpc>
              <a:spcBef>
                <a:spcPts val="0"/>
              </a:spcBef>
              <a:spcAft>
                <a:spcPts val="0"/>
              </a:spcAft>
              <a:buClr>
                <a:schemeClr val="dk1"/>
              </a:buClr>
              <a:buSzPts val="4500"/>
              <a:buFont typeface="Libre Franklin Thin"/>
              <a:buNone/>
              <a:defRPr sz="45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4" name="Google Shape;74;p16"/>
          <p:cNvSpPr txBox="1"/>
          <p:nvPr>
            <p:ph idx="1" type="body"/>
          </p:nvPr>
        </p:nvSpPr>
        <p:spPr>
          <a:xfrm>
            <a:off x="623888" y="3442098"/>
            <a:ext cx="7886700" cy="1125000"/>
          </a:xfrm>
          <a:prstGeom prst="rect">
            <a:avLst/>
          </a:prstGeom>
          <a:noFill/>
          <a:ln>
            <a:noFill/>
          </a:ln>
        </p:spPr>
        <p:txBody>
          <a:bodyPr anchorCtr="0" anchor="t"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800"/>
              <a:buNone/>
              <a:defRPr sz="1800">
                <a:solidFill>
                  <a:schemeClr val="dk1"/>
                </a:solidFill>
              </a:defRPr>
            </a:lvl1pPr>
            <a:lvl2pPr indent="-228600" lvl="1" marL="914400" rtl="0" algn="l">
              <a:lnSpc>
                <a:spcPct val="90000"/>
              </a:lnSpc>
              <a:spcBef>
                <a:spcPts val="400"/>
              </a:spcBef>
              <a:spcAft>
                <a:spcPts val="0"/>
              </a:spcAft>
              <a:buClr>
                <a:schemeClr val="dk1"/>
              </a:buClr>
              <a:buSzPts val="1500"/>
              <a:buNone/>
              <a:defRPr sz="1500">
                <a:solidFill>
                  <a:schemeClr val="dk1"/>
                </a:solidFill>
              </a:defRPr>
            </a:lvl2pPr>
            <a:lvl3pPr indent="-228600" lvl="2" marL="1371600" rtl="0" algn="l">
              <a:lnSpc>
                <a:spcPct val="90000"/>
              </a:lnSpc>
              <a:spcBef>
                <a:spcPts val="400"/>
              </a:spcBef>
              <a:spcAft>
                <a:spcPts val="0"/>
              </a:spcAft>
              <a:buClr>
                <a:schemeClr val="dk1"/>
              </a:buClr>
              <a:buSzPts val="1400"/>
              <a:buNone/>
              <a:defRPr sz="1400">
                <a:solidFill>
                  <a:schemeClr val="dk1"/>
                </a:solidFill>
              </a:defRPr>
            </a:lvl3pPr>
            <a:lvl4pPr indent="-228600" lvl="3" marL="1828800" rtl="0" algn="l">
              <a:lnSpc>
                <a:spcPct val="90000"/>
              </a:lnSpc>
              <a:spcBef>
                <a:spcPts val="400"/>
              </a:spcBef>
              <a:spcAft>
                <a:spcPts val="0"/>
              </a:spcAft>
              <a:buClr>
                <a:schemeClr val="dk1"/>
              </a:buClr>
              <a:buSzPts val="1200"/>
              <a:buNone/>
              <a:defRPr sz="1200">
                <a:solidFill>
                  <a:schemeClr val="dk1"/>
                </a:solidFill>
              </a:defRPr>
            </a:lvl4pPr>
            <a:lvl5pPr indent="-228600" lvl="4" marL="2286000" rtl="0" algn="l">
              <a:lnSpc>
                <a:spcPct val="90000"/>
              </a:lnSpc>
              <a:spcBef>
                <a:spcPts val="400"/>
              </a:spcBef>
              <a:spcAft>
                <a:spcPts val="0"/>
              </a:spcAft>
              <a:buClr>
                <a:schemeClr val="dk1"/>
              </a:buClr>
              <a:buSzPts val="1200"/>
              <a:buNone/>
              <a:defRPr sz="1200">
                <a:solidFill>
                  <a:schemeClr val="dk1"/>
                </a:solidFill>
              </a:defRPr>
            </a:lvl5pPr>
            <a:lvl6pPr indent="-228600" lvl="5" marL="2743200" rtl="0" algn="l">
              <a:lnSpc>
                <a:spcPct val="90000"/>
              </a:lnSpc>
              <a:spcBef>
                <a:spcPts val="400"/>
              </a:spcBef>
              <a:spcAft>
                <a:spcPts val="0"/>
              </a:spcAft>
              <a:buClr>
                <a:schemeClr val="dk1"/>
              </a:buClr>
              <a:buSzPts val="1200"/>
              <a:buNone/>
              <a:defRPr sz="1200">
                <a:solidFill>
                  <a:schemeClr val="dk1"/>
                </a:solidFill>
              </a:defRPr>
            </a:lvl6pPr>
            <a:lvl7pPr indent="-228600" lvl="6" marL="3200400" rtl="0" algn="l">
              <a:lnSpc>
                <a:spcPct val="90000"/>
              </a:lnSpc>
              <a:spcBef>
                <a:spcPts val="400"/>
              </a:spcBef>
              <a:spcAft>
                <a:spcPts val="0"/>
              </a:spcAft>
              <a:buClr>
                <a:schemeClr val="dk1"/>
              </a:buClr>
              <a:buSzPts val="1200"/>
              <a:buNone/>
              <a:defRPr sz="1200">
                <a:solidFill>
                  <a:schemeClr val="dk1"/>
                </a:solidFill>
              </a:defRPr>
            </a:lvl7pPr>
            <a:lvl8pPr indent="-228600" lvl="7" marL="3657600" rtl="0" algn="l">
              <a:lnSpc>
                <a:spcPct val="90000"/>
              </a:lnSpc>
              <a:spcBef>
                <a:spcPts val="400"/>
              </a:spcBef>
              <a:spcAft>
                <a:spcPts val="0"/>
              </a:spcAft>
              <a:buClr>
                <a:schemeClr val="dk1"/>
              </a:buClr>
              <a:buSzPts val="1200"/>
              <a:buNone/>
              <a:defRPr sz="1200">
                <a:solidFill>
                  <a:schemeClr val="dk1"/>
                </a:solidFill>
              </a:defRPr>
            </a:lvl8pPr>
            <a:lvl9pPr indent="-228600" lvl="8" marL="4114800" rtl="0" algn="l">
              <a:lnSpc>
                <a:spcPct val="90000"/>
              </a:lnSpc>
              <a:spcBef>
                <a:spcPts val="400"/>
              </a:spcBef>
              <a:spcAft>
                <a:spcPts val="0"/>
              </a:spcAft>
              <a:buClr>
                <a:schemeClr val="dk1"/>
              </a:buClr>
              <a:buSzPts val="1200"/>
              <a:buNone/>
              <a:defRPr sz="1200">
                <a:solidFill>
                  <a:schemeClr val="dk1"/>
                </a:solidFill>
              </a:defRPr>
            </a:lvl9pPr>
          </a:lstStyle>
          <a:p/>
        </p:txBody>
      </p:sp>
      <p:sp>
        <p:nvSpPr>
          <p:cNvPr id="75" name="Google Shape;75;p16"/>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6" name="Google Shape;76;p16"/>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7" name="Google Shape;77;p16"/>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7"/>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0" name="Google Shape;80;p17"/>
          <p:cNvSpPr txBox="1"/>
          <p:nvPr>
            <p:ph idx="1" type="body"/>
          </p:nvPr>
        </p:nvSpPr>
        <p:spPr>
          <a:xfrm>
            <a:off x="628650" y="1369219"/>
            <a:ext cx="3886200" cy="32634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81" name="Google Shape;81;p17"/>
          <p:cNvSpPr txBox="1"/>
          <p:nvPr>
            <p:ph idx="2" type="body"/>
          </p:nvPr>
        </p:nvSpPr>
        <p:spPr>
          <a:xfrm>
            <a:off x="4629150" y="1369219"/>
            <a:ext cx="3886200" cy="32634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82" name="Google Shape;82;p17"/>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3" name="Google Shape;83;p17"/>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4" name="Google Shape;84;p17"/>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8"/>
          <p:cNvSpPr txBox="1"/>
          <p:nvPr>
            <p:ph type="title"/>
          </p:nvPr>
        </p:nvSpPr>
        <p:spPr>
          <a:xfrm>
            <a:off x="629841"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7" name="Google Shape;87;p18"/>
          <p:cNvSpPr txBox="1"/>
          <p:nvPr>
            <p:ph idx="1" type="body"/>
          </p:nvPr>
        </p:nvSpPr>
        <p:spPr>
          <a:xfrm>
            <a:off x="629841" y="1260872"/>
            <a:ext cx="3868200" cy="618000"/>
          </a:xfrm>
          <a:prstGeom prst="rect">
            <a:avLst/>
          </a:prstGeom>
          <a:noFill/>
          <a:ln>
            <a:noFill/>
          </a:ln>
        </p:spPr>
        <p:txBody>
          <a:bodyPr anchorCtr="0" anchor="b"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8" name="Google Shape;88;p18"/>
          <p:cNvSpPr txBox="1"/>
          <p:nvPr>
            <p:ph idx="2" type="body"/>
          </p:nvPr>
        </p:nvSpPr>
        <p:spPr>
          <a:xfrm>
            <a:off x="629841" y="1878806"/>
            <a:ext cx="3868200" cy="27636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89" name="Google Shape;89;p18"/>
          <p:cNvSpPr txBox="1"/>
          <p:nvPr>
            <p:ph idx="3" type="body"/>
          </p:nvPr>
        </p:nvSpPr>
        <p:spPr>
          <a:xfrm>
            <a:off x="4629150" y="1260872"/>
            <a:ext cx="3887400" cy="618000"/>
          </a:xfrm>
          <a:prstGeom prst="rect">
            <a:avLst/>
          </a:prstGeom>
          <a:noFill/>
          <a:ln>
            <a:noFill/>
          </a:ln>
        </p:spPr>
        <p:txBody>
          <a:bodyPr anchorCtr="0" anchor="b"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0" name="Google Shape;90;p18"/>
          <p:cNvSpPr txBox="1"/>
          <p:nvPr>
            <p:ph idx="4" type="body"/>
          </p:nvPr>
        </p:nvSpPr>
        <p:spPr>
          <a:xfrm>
            <a:off x="4629150" y="1878806"/>
            <a:ext cx="3887400" cy="27636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91" name="Google Shape;91;p18"/>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2" name="Google Shape;92;p18"/>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3" name="Google Shape;93;p18"/>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19"/>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6" name="Google Shape;96;p19"/>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7" name="Google Shape;97;p19"/>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8" name="Google Shape;98;p19"/>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0"/>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1" name="Google Shape;101;p20"/>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2" name="Google Shape;102;p20"/>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21"/>
          <p:cNvSpPr txBox="1"/>
          <p:nvPr>
            <p:ph type="title"/>
          </p:nvPr>
        </p:nvSpPr>
        <p:spPr>
          <a:xfrm>
            <a:off x="629841" y="342900"/>
            <a:ext cx="2949300" cy="1200300"/>
          </a:xfrm>
          <a:prstGeom prst="rect">
            <a:avLst/>
          </a:prstGeom>
          <a:noFill/>
          <a:ln>
            <a:noFill/>
          </a:ln>
        </p:spPr>
        <p:txBody>
          <a:bodyPr anchorCtr="0" anchor="b" bIns="17150" lIns="34275" spcFirstLastPara="1" rIns="34275" wrap="square" tIns="17150">
            <a:normAutofit/>
          </a:bodyPr>
          <a:lstStyle>
            <a:lvl1pPr lvl="0" rtl="0" algn="l">
              <a:lnSpc>
                <a:spcPct val="90000"/>
              </a:lnSpc>
              <a:spcBef>
                <a:spcPts val="0"/>
              </a:spcBef>
              <a:spcAft>
                <a:spcPts val="0"/>
              </a:spcAft>
              <a:buClr>
                <a:schemeClr val="dk1"/>
              </a:buClr>
              <a:buSzPts val="2400"/>
              <a:buFont typeface="Libre Franklin Thin"/>
              <a:buNone/>
              <a:defRPr sz="24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5" name="Google Shape;105;p21"/>
          <p:cNvSpPr txBox="1"/>
          <p:nvPr>
            <p:ph idx="1" type="body"/>
          </p:nvPr>
        </p:nvSpPr>
        <p:spPr>
          <a:xfrm>
            <a:off x="3887391" y="740569"/>
            <a:ext cx="4629300" cy="3655200"/>
          </a:xfrm>
          <a:prstGeom prst="rect">
            <a:avLst/>
          </a:prstGeom>
          <a:noFill/>
          <a:ln>
            <a:noFill/>
          </a:ln>
        </p:spPr>
        <p:txBody>
          <a:bodyPr anchorCtr="0" anchor="t" bIns="17150" lIns="34275" spcFirstLastPara="1" rIns="34275" wrap="square" tIns="17150">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6" name="Google Shape;106;p21"/>
          <p:cNvSpPr txBox="1"/>
          <p:nvPr>
            <p:ph idx="2" type="body"/>
          </p:nvPr>
        </p:nvSpPr>
        <p:spPr>
          <a:xfrm>
            <a:off x="629841" y="1543050"/>
            <a:ext cx="2949300" cy="2858700"/>
          </a:xfrm>
          <a:prstGeom prst="rect">
            <a:avLst/>
          </a:prstGeom>
          <a:noFill/>
          <a:ln>
            <a:noFill/>
          </a:ln>
        </p:spPr>
        <p:txBody>
          <a:bodyPr anchorCtr="0" anchor="t"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7" name="Google Shape;107;p21"/>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8" name="Google Shape;108;p21"/>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9" name="Google Shape;109;p21"/>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629841" y="342900"/>
            <a:ext cx="2949300" cy="1200300"/>
          </a:xfrm>
          <a:prstGeom prst="rect">
            <a:avLst/>
          </a:prstGeom>
          <a:noFill/>
          <a:ln>
            <a:noFill/>
          </a:ln>
        </p:spPr>
        <p:txBody>
          <a:bodyPr anchorCtr="0" anchor="b" bIns="17150" lIns="34275" spcFirstLastPara="1" rIns="34275" wrap="square" tIns="17150">
            <a:normAutofit/>
          </a:bodyPr>
          <a:lstStyle>
            <a:lvl1pPr lvl="0" rtl="0" algn="l">
              <a:lnSpc>
                <a:spcPct val="90000"/>
              </a:lnSpc>
              <a:spcBef>
                <a:spcPts val="0"/>
              </a:spcBef>
              <a:spcAft>
                <a:spcPts val="0"/>
              </a:spcAft>
              <a:buClr>
                <a:schemeClr val="dk1"/>
              </a:buClr>
              <a:buSzPts val="2400"/>
              <a:buFont typeface="Libre Franklin Thin"/>
              <a:buNone/>
              <a:defRPr sz="24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2" name="Google Shape;112;p22"/>
          <p:cNvSpPr/>
          <p:nvPr>
            <p:ph idx="2" type="pic"/>
          </p:nvPr>
        </p:nvSpPr>
        <p:spPr>
          <a:xfrm>
            <a:off x="3887391" y="740569"/>
            <a:ext cx="4629300" cy="3655200"/>
          </a:xfrm>
          <a:prstGeom prst="rect">
            <a:avLst/>
          </a:prstGeom>
          <a:noFill/>
          <a:ln>
            <a:noFill/>
          </a:ln>
        </p:spPr>
      </p:sp>
      <p:sp>
        <p:nvSpPr>
          <p:cNvPr id="113" name="Google Shape;113;p22"/>
          <p:cNvSpPr txBox="1"/>
          <p:nvPr>
            <p:ph idx="1" type="body"/>
          </p:nvPr>
        </p:nvSpPr>
        <p:spPr>
          <a:xfrm>
            <a:off x="629841" y="1543050"/>
            <a:ext cx="2949300" cy="2858700"/>
          </a:xfrm>
          <a:prstGeom prst="rect">
            <a:avLst/>
          </a:prstGeom>
          <a:noFill/>
          <a:ln>
            <a:noFill/>
          </a:ln>
        </p:spPr>
        <p:txBody>
          <a:bodyPr anchorCtr="0" anchor="t"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4" name="Google Shape;114;p22"/>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5" name="Google Shape;115;p22"/>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6" name="Google Shape;116;p22"/>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 name="Shape 117"/>
        <p:cNvGrpSpPr/>
        <p:nvPr/>
      </p:nvGrpSpPr>
      <p:grpSpPr>
        <a:xfrm>
          <a:off x="0" y="0"/>
          <a:ext cx="0" cy="0"/>
          <a:chOff x="0" y="0"/>
          <a:chExt cx="0" cy="0"/>
        </a:xfrm>
      </p:grpSpPr>
      <p:sp>
        <p:nvSpPr>
          <p:cNvPr id="118" name="Google Shape;118;p23"/>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9" name="Google Shape;119;p23"/>
          <p:cNvSpPr txBox="1"/>
          <p:nvPr>
            <p:ph idx="1" type="body"/>
          </p:nvPr>
        </p:nvSpPr>
        <p:spPr>
          <a:xfrm rot="5400000">
            <a:off x="2940300" y="-942431"/>
            <a:ext cx="3263400" cy="78867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120" name="Google Shape;120;p2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1" name="Google Shape;121;p2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2" name="Google Shape;122;p2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rot="5400000">
            <a:off x="5350050" y="1467544"/>
            <a:ext cx="4359000" cy="19716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5" name="Google Shape;125;p24"/>
          <p:cNvSpPr txBox="1"/>
          <p:nvPr>
            <p:ph idx="1" type="body"/>
          </p:nvPr>
        </p:nvSpPr>
        <p:spPr>
          <a:xfrm rot="5400000">
            <a:off x="1349475" y="-447056"/>
            <a:ext cx="4359000" cy="58008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126" name="Google Shape;126;p24"/>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7" name="Google Shape;127;p24"/>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8" name="Google Shape;128;p24"/>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marR="0" rtl="0" algn="l">
              <a:lnSpc>
                <a:spcPct val="90000"/>
              </a:lnSpc>
              <a:spcBef>
                <a:spcPts val="0"/>
              </a:spcBef>
              <a:spcAft>
                <a:spcPts val="0"/>
              </a:spcAft>
              <a:buClr>
                <a:schemeClr val="dk1"/>
              </a:buClr>
              <a:buSzPts val="3300"/>
              <a:buFont typeface="Libre Franklin Thin"/>
              <a:buNone/>
              <a:defRPr b="0" i="0" sz="3300" u="none" cap="none" strike="noStrike">
                <a:solidFill>
                  <a:schemeClr val="dk1"/>
                </a:solidFill>
                <a:latin typeface="Libre Franklin Thin"/>
                <a:ea typeface="Libre Franklin Thin"/>
                <a:cs typeface="Libre Franklin Thin"/>
                <a:sym typeface="Libre Franklin Thin"/>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Libre Franklin"/>
                <a:ea typeface="Libre Franklin"/>
                <a:cs typeface="Libre Franklin"/>
                <a:sym typeface="Libre Frankl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rgbClr val="000000"/>
              </a:buClr>
              <a:buSzPts val="5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
            <a:alphaModFix/>
          </a:blip>
          <a:srcRect b="0" l="0" r="0" t="0"/>
          <a:stretch/>
        </p:blipFill>
        <p:spPr>
          <a:xfrm>
            <a:off x="0" y="0"/>
            <a:ext cx="9143998" cy="5143500"/>
          </a:xfrm>
          <a:prstGeom prst="rect">
            <a:avLst/>
          </a:prstGeom>
          <a:noFill/>
          <a:ln>
            <a:noFill/>
          </a:ln>
        </p:spPr>
      </p:pic>
      <p:pic>
        <p:nvPicPr>
          <p:cNvPr id="57" name="Google Shape;57;p13"/>
          <p:cNvPicPr preferRelativeResize="0"/>
          <p:nvPr/>
        </p:nvPicPr>
        <p:blipFill rotWithShape="1">
          <a:blip r:embed="rId2">
            <a:alphaModFix/>
          </a:blip>
          <a:srcRect b="0" l="0" r="0" t="0"/>
          <a:stretch/>
        </p:blipFill>
        <p:spPr>
          <a:xfrm>
            <a:off x="7807036" y="4583103"/>
            <a:ext cx="1343041" cy="5486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png"/><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png"/><Relationship Id="rId4" Type="http://schemas.openxmlformats.org/officeDocument/2006/relationships/image" Target="../media/image8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png"/><Relationship Id="rId4" Type="http://schemas.openxmlformats.org/officeDocument/2006/relationships/image" Target="../media/image8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hyperlink" Target="https://neptune.ai/blog/mlops" TargetMode="External"/><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www.kaggle.com/datasets/shivamb/netflix-show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9.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www.kaggle.com/datasets/jessemostipak/hotel-booking-deman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www.kaggle.com/c/titani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43.png"/><Relationship Id="rId6"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hyperlink" Target="https://colab.research.google.com/drive/1mf6hoRnkmK0o-Xc3LaUk-2J5s-vsv3JA?authuser=5#scrollTo=Gs6hnp7IzJN_" TargetMode="External"/><Relationship Id="rId5"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hyperlink" Target="https://colab.research.google.com/drive/1fuG97MMpg1uveKRamDvPaEOHDStNkJu7?authuser=6#scrollTo=MfPc4FxJzLv9" TargetMode="External"/><Relationship Id="rId5"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76.png"/><Relationship Id="rId5"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image" Target="../media/image54.png"/><Relationship Id="rId5"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png"/><Relationship Id="rId4" Type="http://schemas.openxmlformats.org/officeDocument/2006/relationships/image" Target="../media/image6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png"/><Relationship Id="rId4" Type="http://schemas.openxmlformats.org/officeDocument/2006/relationships/hyperlink" Target="https://colab.research.google.com/drive/1y13r24MeO2LuzJKJP95fApsvqGuOcMKj?authuser=6" TargetMode="External"/><Relationship Id="rId5" Type="http://schemas.openxmlformats.org/officeDocument/2006/relationships/image" Target="../media/image6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png"/><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pn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png"/><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png"/><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png"/><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png"/><Relationship Id="rId4"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png"/><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png"/><Relationship Id="rId4"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png"/><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png"/><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png"/><Relationship Id="rId4"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png"/><Relationship Id="rId4" Type="http://schemas.openxmlformats.org/officeDocument/2006/relationships/hyperlink" Target="https://colab.research.google.com/drive/1VwM5OmJDHU4bo3cQhQOjadIGwU5GxLqh?authuser=6#scrollTo=TOLEwKdd4dpz" TargetMode="External"/><Relationship Id="rId5" Type="http://schemas.openxmlformats.org/officeDocument/2006/relationships/image" Target="../media/image8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png"/><Relationship Id="rId4" Type="http://schemas.openxmlformats.org/officeDocument/2006/relationships/image" Target="../media/image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png"/><Relationship Id="rId4" Type="http://schemas.openxmlformats.org/officeDocument/2006/relationships/image" Target="../media/image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png"/><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5"/>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Python for Data Science Review</a:t>
            </a:r>
            <a:endParaRPr b="1">
              <a:latin typeface="Roboto"/>
              <a:ea typeface="Roboto"/>
              <a:cs typeface="Roboto"/>
              <a:sym typeface="Roboto"/>
            </a:endParaRPr>
          </a:p>
        </p:txBody>
      </p:sp>
      <p:sp>
        <p:nvSpPr>
          <p:cNvPr id="134" name="Google Shape;134;p25"/>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EDA on Datasets</a:t>
            </a:r>
            <a:endParaRPr b="1">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pic>
        <p:nvPicPr>
          <p:cNvPr id="195" name="Google Shape;195;p34" title="https://medium.com/@harish_6956/what-is-machine-learning-deep-learning-7788604004da"/>
          <p:cNvPicPr preferRelativeResize="0"/>
          <p:nvPr/>
        </p:nvPicPr>
        <p:blipFill>
          <a:blip r:embed="rId4">
            <a:alphaModFix/>
          </a:blip>
          <a:stretch>
            <a:fillRect/>
          </a:stretch>
        </p:blipFill>
        <p:spPr>
          <a:xfrm>
            <a:off x="1396852" y="672300"/>
            <a:ext cx="6429273" cy="43188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1" name="Shape 861"/>
        <p:cNvGrpSpPr/>
        <p:nvPr/>
      </p:nvGrpSpPr>
      <p:grpSpPr>
        <a:xfrm>
          <a:off x="0" y="0"/>
          <a:ext cx="0" cy="0"/>
          <a:chOff x="0" y="0"/>
          <a:chExt cx="0" cy="0"/>
        </a:xfrm>
      </p:grpSpPr>
      <p:sp>
        <p:nvSpPr>
          <p:cNvPr id="862" name="Google Shape;862;p124"/>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863" name="Google Shape;863;p124"/>
          <p:cNvPicPr preferRelativeResize="0"/>
          <p:nvPr/>
        </p:nvPicPr>
        <p:blipFill>
          <a:blip r:embed="rId4">
            <a:alphaModFix/>
          </a:blip>
          <a:stretch>
            <a:fillRect/>
          </a:stretch>
        </p:blipFill>
        <p:spPr>
          <a:xfrm>
            <a:off x="780513" y="824700"/>
            <a:ext cx="7582976" cy="38205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7" name="Shape 867"/>
        <p:cNvGrpSpPr/>
        <p:nvPr/>
      </p:nvGrpSpPr>
      <p:grpSpPr>
        <a:xfrm>
          <a:off x="0" y="0"/>
          <a:ext cx="0" cy="0"/>
          <a:chOff x="0" y="0"/>
          <a:chExt cx="0" cy="0"/>
        </a:xfrm>
      </p:grpSpPr>
      <p:sp>
        <p:nvSpPr>
          <p:cNvPr id="868" name="Google Shape;868;p125"/>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69" name="Google Shape;869;p125"/>
          <p:cNvSpPr txBox="1"/>
          <p:nvPr/>
        </p:nvSpPr>
        <p:spPr>
          <a:xfrm>
            <a:off x="361625" y="728125"/>
            <a:ext cx="7825200" cy="3845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There is no easy answer for choosing a “best” K value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One way is the </a:t>
            </a:r>
            <a:r>
              <a:rPr b="1" lang="en" sz="1600">
                <a:solidFill>
                  <a:srgbClr val="3C4043"/>
                </a:solidFill>
                <a:highlight>
                  <a:srgbClr val="FFFFFF"/>
                </a:highlight>
                <a:latin typeface="Roboto"/>
                <a:ea typeface="Roboto"/>
                <a:cs typeface="Roboto"/>
                <a:sym typeface="Roboto"/>
              </a:rPr>
              <a:t>elbow method</a:t>
            </a:r>
            <a:endParaRPr b="1"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First of all, compute the sum of squared error (SSE) for some values of k (for example 2, 4, 6, 8, etc.).</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SSE is defined as the sum of the squared distance between each member of the cluster and its centroid.</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If you plot k against the SSE, you will see that the error decreases as k gets larger; this is because when the number of clusters increases, they should be smaller, so distortion is also smaller.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idea of the elbow method is to choose the k at which the SSE decreases abruptly.</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produces an "elbow effect" in the graph, as you can see in the following picture:</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3" name="Shape 873"/>
        <p:cNvGrpSpPr/>
        <p:nvPr/>
      </p:nvGrpSpPr>
      <p:grpSpPr>
        <a:xfrm>
          <a:off x="0" y="0"/>
          <a:ext cx="0" cy="0"/>
          <a:chOff x="0" y="0"/>
          <a:chExt cx="0" cy="0"/>
        </a:xfrm>
      </p:grpSpPr>
      <p:sp>
        <p:nvSpPr>
          <p:cNvPr id="874" name="Google Shape;874;p126"/>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875" name="Google Shape;875;p126"/>
          <p:cNvPicPr preferRelativeResize="0"/>
          <p:nvPr/>
        </p:nvPicPr>
        <p:blipFill>
          <a:blip r:embed="rId4">
            <a:alphaModFix/>
          </a:blip>
          <a:stretch>
            <a:fillRect/>
          </a:stretch>
        </p:blipFill>
        <p:spPr>
          <a:xfrm>
            <a:off x="1985125" y="588025"/>
            <a:ext cx="5175899" cy="43369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9" name="Shape 879"/>
        <p:cNvGrpSpPr/>
        <p:nvPr/>
      </p:nvGrpSpPr>
      <p:grpSpPr>
        <a:xfrm>
          <a:off x="0" y="0"/>
          <a:ext cx="0" cy="0"/>
          <a:chOff x="0" y="0"/>
          <a:chExt cx="0" cy="0"/>
        </a:xfrm>
      </p:grpSpPr>
      <p:sp>
        <p:nvSpPr>
          <p:cNvPr id="880" name="Google Shape;880;p127"/>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5: Deployment</a:t>
            </a:r>
            <a:endParaRPr b="1">
              <a:latin typeface="Roboto"/>
              <a:ea typeface="Roboto"/>
              <a:cs typeface="Roboto"/>
              <a:sym typeface="Roboto"/>
            </a:endParaRPr>
          </a:p>
        </p:txBody>
      </p:sp>
      <p:sp>
        <p:nvSpPr>
          <p:cNvPr id="881" name="Google Shape;881;p127"/>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5" name="Shape 885"/>
        <p:cNvGrpSpPr/>
        <p:nvPr/>
      </p:nvGrpSpPr>
      <p:grpSpPr>
        <a:xfrm>
          <a:off x="0" y="0"/>
          <a:ext cx="0" cy="0"/>
          <a:chOff x="0" y="0"/>
          <a:chExt cx="0" cy="0"/>
        </a:xfrm>
      </p:grpSpPr>
      <p:sp>
        <p:nvSpPr>
          <p:cNvPr id="886" name="Google Shape;886;p128"/>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Modeling Techniques</a:t>
            </a:r>
            <a:endParaRPr b="1">
              <a:latin typeface="Roboto"/>
              <a:ea typeface="Roboto"/>
              <a:cs typeface="Roboto"/>
              <a:sym typeface="Roboto"/>
            </a:endParaRPr>
          </a:p>
        </p:txBody>
      </p:sp>
      <p:sp>
        <p:nvSpPr>
          <p:cNvPr id="887" name="Google Shape;887;p128"/>
          <p:cNvSpPr txBox="1"/>
          <p:nvPr/>
        </p:nvSpPr>
        <p:spPr>
          <a:xfrm>
            <a:off x="361625" y="728125"/>
            <a:ext cx="3330900" cy="342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Now that we've gone through the basics, we'll showcase a few techniques that can be used to further improve your model development workflow–in particular, we will discuss deployment methods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 Sales Prediction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Web Deployment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Insurance App Training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an API Using Fast API</a:t>
            </a:r>
            <a:endParaRPr sz="1600">
              <a:solidFill>
                <a:srgbClr val="3C4043"/>
              </a:solidFill>
              <a:highlight>
                <a:srgbClr val="FFFFFF"/>
              </a:highlight>
              <a:latin typeface="Roboto"/>
              <a:ea typeface="Roboto"/>
              <a:cs typeface="Roboto"/>
              <a:sym typeface="Roboto"/>
            </a:endParaRPr>
          </a:p>
        </p:txBody>
      </p:sp>
      <p:pic>
        <p:nvPicPr>
          <p:cNvPr id="888" name="Google Shape;888;p128"/>
          <p:cNvPicPr preferRelativeResize="0"/>
          <p:nvPr/>
        </p:nvPicPr>
        <p:blipFill>
          <a:blip r:embed="rId4">
            <a:alphaModFix/>
          </a:blip>
          <a:stretch>
            <a:fillRect/>
          </a:stretch>
        </p:blipFill>
        <p:spPr>
          <a:xfrm>
            <a:off x="4255600" y="494050"/>
            <a:ext cx="4638576" cy="4014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Statistical Modeling vs Machine Learning</a:t>
            </a:r>
            <a:endParaRPr b="1">
              <a:latin typeface="Roboto"/>
              <a:ea typeface="Roboto"/>
              <a:cs typeface="Roboto"/>
              <a:sym typeface="Roboto"/>
            </a:endParaRPr>
          </a:p>
        </p:txBody>
      </p:sp>
      <p:sp>
        <p:nvSpPr>
          <p:cNvPr id="201" name="Google Shape;201;p35"/>
          <p:cNvSpPr txBox="1"/>
          <p:nvPr/>
        </p:nvSpPr>
        <p:spPr>
          <a:xfrm>
            <a:off x="265200" y="1190050"/>
            <a:ext cx="4306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statistical model is a </a:t>
            </a:r>
            <a:r>
              <a:rPr lang="en">
                <a:solidFill>
                  <a:schemeClr val="accent1"/>
                </a:solidFill>
              </a:rPr>
              <a:t>mathematical model</a:t>
            </a:r>
            <a:r>
              <a:rPr lang="en"/>
              <a:t> that embodies a set of </a:t>
            </a:r>
            <a:r>
              <a:rPr lang="en">
                <a:solidFill>
                  <a:schemeClr val="accent1"/>
                </a:solidFill>
              </a:rPr>
              <a:t>statistical assumptions </a:t>
            </a:r>
            <a:r>
              <a:rPr lang="en"/>
              <a:t>concerning the generation of </a:t>
            </a:r>
            <a:r>
              <a:rPr lang="en">
                <a:solidFill>
                  <a:schemeClr val="accent1"/>
                </a:solidFill>
              </a:rPr>
              <a:t>sample data</a:t>
            </a:r>
            <a:r>
              <a:rPr lang="en"/>
              <a:t> (and similar data from a larger </a:t>
            </a:r>
            <a:r>
              <a:rPr lang="en">
                <a:solidFill>
                  <a:schemeClr val="accent1"/>
                </a:solidFill>
              </a:rPr>
              <a:t>population</a:t>
            </a:r>
            <a:r>
              <a:rPr lang="en"/>
              <a:t>). A statistical model represents, often in considerably idealized form, the </a:t>
            </a:r>
            <a:r>
              <a:rPr lang="en">
                <a:solidFill>
                  <a:schemeClr val="accent1"/>
                </a:solidFill>
              </a:rPr>
              <a:t>data-generating process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statistical model is usually specified as a mathematical relationship between one or more </a:t>
            </a:r>
            <a:r>
              <a:rPr lang="en">
                <a:solidFill>
                  <a:schemeClr val="accent1"/>
                </a:solidFill>
              </a:rPr>
              <a:t>random variables</a:t>
            </a:r>
            <a:r>
              <a:rPr lang="en"/>
              <a:t> and other non-random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Statistical models are designed for inference about the relationships between variables. Many statistical models can make predictions, but predictive accuracy is not their strength.</a:t>
            </a:r>
            <a:endParaRPr/>
          </a:p>
        </p:txBody>
      </p:sp>
      <p:sp>
        <p:nvSpPr>
          <p:cNvPr id="202" name="Google Shape;202;p35"/>
          <p:cNvSpPr txBox="1"/>
          <p:nvPr/>
        </p:nvSpPr>
        <p:spPr>
          <a:xfrm>
            <a:off x="4623075" y="1190050"/>
            <a:ext cx="4289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Machine learning (ML) is the study of computer algorithms that improve automatically through experience. It is seen as a subset of </a:t>
            </a:r>
            <a:r>
              <a:rPr lang="en">
                <a:solidFill>
                  <a:schemeClr val="accent1"/>
                </a:solidFill>
              </a:rPr>
              <a:t>artificial intelligence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Machine learning algorithms build a </a:t>
            </a:r>
            <a:r>
              <a:rPr lang="en">
                <a:solidFill>
                  <a:schemeClr val="accent1"/>
                </a:solidFill>
              </a:rPr>
              <a:t>mathematical model</a:t>
            </a:r>
            <a:r>
              <a:rPr lang="en"/>
              <a:t> based on sample data, known as "</a:t>
            </a:r>
            <a:r>
              <a:rPr lang="en">
                <a:solidFill>
                  <a:schemeClr val="accent1"/>
                </a:solidFill>
              </a:rPr>
              <a:t>training data</a:t>
            </a:r>
            <a:r>
              <a:rPr lang="en"/>
              <a:t>", in order to make </a:t>
            </a:r>
            <a:r>
              <a:rPr lang="en">
                <a:solidFill>
                  <a:schemeClr val="accent1"/>
                </a:solidFill>
              </a:rPr>
              <a:t>predictions or decisions</a:t>
            </a:r>
            <a:r>
              <a:rPr lang="en"/>
              <a:t> without being explicitly programmed to do so.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Machine learning models are designed to make the most accurate predictions possible by learning from historical data. Machine learning models provide various degrees of interpretability but generally sacrifice interpretability for predictive power.</a:t>
            </a:r>
            <a:endParaRPr/>
          </a:p>
        </p:txBody>
      </p:sp>
      <p:sp>
        <p:nvSpPr>
          <p:cNvPr id="203" name="Google Shape;203;p35"/>
          <p:cNvSpPr/>
          <p:nvPr/>
        </p:nvSpPr>
        <p:spPr>
          <a:xfrm>
            <a:off x="265200" y="742825"/>
            <a:ext cx="3871288" cy="399776"/>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Statistical Model</a:t>
            </a:r>
          </a:p>
        </p:txBody>
      </p:sp>
      <p:sp>
        <p:nvSpPr>
          <p:cNvPr id="204" name="Google Shape;204;p35"/>
          <p:cNvSpPr/>
          <p:nvPr/>
        </p:nvSpPr>
        <p:spPr>
          <a:xfrm>
            <a:off x="4658600" y="742837"/>
            <a:ext cx="4218656" cy="500260"/>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Machine Learning</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Statistical Modeling vs Machine Learning</a:t>
            </a:r>
            <a:endParaRPr b="1">
              <a:latin typeface="Roboto"/>
              <a:ea typeface="Roboto"/>
              <a:cs typeface="Roboto"/>
              <a:sym typeface="Roboto"/>
            </a:endParaRPr>
          </a:p>
        </p:txBody>
      </p:sp>
      <p:sp>
        <p:nvSpPr>
          <p:cNvPr id="210" name="Google Shape;210;p36"/>
          <p:cNvSpPr txBox="1"/>
          <p:nvPr/>
        </p:nvSpPr>
        <p:spPr>
          <a:xfrm>
            <a:off x="213950" y="1213100"/>
            <a:ext cx="4016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Mathematical</a:t>
            </a:r>
            <a:r>
              <a:rPr lang="en"/>
              <a:t> formalization of relationships between variables, expressed in models that are then tested</a:t>
            </a:r>
            <a:endParaRPr/>
          </a:p>
          <a:p>
            <a:pPr indent="-317500" lvl="0" marL="457200" rtl="0" algn="l">
              <a:spcBef>
                <a:spcPts val="0"/>
              </a:spcBef>
              <a:spcAft>
                <a:spcPts val="0"/>
              </a:spcAft>
              <a:buSzPts val="1400"/>
              <a:buChar char="●"/>
            </a:pPr>
            <a:r>
              <a:rPr b="1" lang="en"/>
              <a:t>Goal:</a:t>
            </a:r>
            <a:r>
              <a:rPr lang="en"/>
              <a:t> Inference (Why is something happening? What is the relationship between variables of interest? What causes economic growth?)</a:t>
            </a:r>
            <a:endParaRPr/>
          </a:p>
          <a:p>
            <a:pPr indent="-317500" lvl="0" marL="457200" rtl="0" algn="l">
              <a:spcBef>
                <a:spcPts val="0"/>
              </a:spcBef>
              <a:spcAft>
                <a:spcPts val="0"/>
              </a:spcAft>
              <a:buSzPts val="1400"/>
              <a:buChar char="●"/>
            </a:pPr>
            <a:r>
              <a:rPr lang="en"/>
              <a:t>Statisticians can help think about underlying data, possibilities for causal inference</a:t>
            </a:r>
            <a:endParaRPr/>
          </a:p>
        </p:txBody>
      </p:sp>
      <p:sp>
        <p:nvSpPr>
          <p:cNvPr id="211" name="Google Shape;211;p36"/>
          <p:cNvSpPr/>
          <p:nvPr/>
        </p:nvSpPr>
        <p:spPr>
          <a:xfrm>
            <a:off x="213950" y="631925"/>
            <a:ext cx="3871288" cy="399776"/>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Statistical Model</a:t>
            </a:r>
          </a:p>
        </p:txBody>
      </p:sp>
      <p:sp>
        <p:nvSpPr>
          <p:cNvPr id="212" name="Google Shape;212;p36"/>
          <p:cNvSpPr/>
          <p:nvPr/>
        </p:nvSpPr>
        <p:spPr>
          <a:xfrm>
            <a:off x="4607350" y="631937"/>
            <a:ext cx="4218656" cy="500260"/>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Machine Learning</a:t>
            </a:r>
          </a:p>
        </p:txBody>
      </p:sp>
      <p:sp>
        <p:nvSpPr>
          <p:cNvPr id="213" name="Google Shape;213;p36"/>
          <p:cNvSpPr txBox="1"/>
          <p:nvPr/>
        </p:nvSpPr>
        <p:spPr>
          <a:xfrm>
            <a:off x="4572000" y="1213100"/>
            <a:ext cx="4016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Using algorithms to learn from data without </a:t>
            </a:r>
            <a:r>
              <a:rPr lang="en"/>
              <a:t>necessarily</a:t>
            </a:r>
            <a:r>
              <a:rPr lang="en"/>
              <a:t> specifying the model at the outset </a:t>
            </a:r>
            <a:endParaRPr/>
          </a:p>
          <a:p>
            <a:pPr indent="-317500" lvl="0" marL="457200" rtl="0" algn="l">
              <a:spcBef>
                <a:spcPts val="0"/>
              </a:spcBef>
              <a:spcAft>
                <a:spcPts val="0"/>
              </a:spcAft>
              <a:buSzPts val="1400"/>
              <a:buChar char="●"/>
            </a:pPr>
            <a:r>
              <a:rPr b="1" lang="en"/>
              <a:t>Goal: </a:t>
            </a:r>
            <a:r>
              <a:rPr lang="en"/>
              <a:t>Prediction (What is going to happen next? Will people who do X also do Y? What will be the level of the stock market one month from today?)</a:t>
            </a:r>
            <a:endParaRPr/>
          </a:p>
          <a:p>
            <a:pPr indent="-317500" lvl="0" marL="457200" rtl="0" algn="l">
              <a:spcBef>
                <a:spcPts val="0"/>
              </a:spcBef>
              <a:spcAft>
                <a:spcPts val="0"/>
              </a:spcAft>
              <a:buSzPts val="1400"/>
              <a:buChar char="●"/>
            </a:pPr>
            <a:r>
              <a:rPr lang="en"/>
              <a:t>ML experts can help build algorithms to make predictions that we hope are good</a:t>
            </a:r>
            <a:endParaRPr/>
          </a:p>
          <a:p>
            <a:pPr indent="0" lvl="0" marL="4572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defines a good model? </a:t>
            </a:r>
            <a:endParaRPr b="1">
              <a:latin typeface="Roboto"/>
              <a:ea typeface="Roboto"/>
              <a:cs typeface="Roboto"/>
              <a:sym typeface="Roboto"/>
            </a:endParaRPr>
          </a:p>
        </p:txBody>
      </p:sp>
      <p:grpSp>
        <p:nvGrpSpPr>
          <p:cNvPr id="219" name="Google Shape;219;p37"/>
          <p:cNvGrpSpPr/>
          <p:nvPr/>
        </p:nvGrpSpPr>
        <p:grpSpPr>
          <a:xfrm>
            <a:off x="355675" y="1494782"/>
            <a:ext cx="8557105" cy="1988515"/>
            <a:chOff x="0" y="1776539"/>
            <a:chExt cx="16255899" cy="3048000"/>
          </a:xfrm>
        </p:grpSpPr>
        <p:sp>
          <p:nvSpPr>
            <p:cNvPr id="220" name="Google Shape;220;p37"/>
            <p:cNvSpPr/>
            <p:nvPr/>
          </p:nvSpPr>
          <p:spPr>
            <a:xfrm>
              <a:off x="0" y="1776539"/>
              <a:ext cx="5079900" cy="3048000"/>
            </a:xfrm>
            <a:prstGeom prst="rect">
              <a:avLst/>
            </a:prstGeom>
            <a:gradFill>
              <a:gsLst>
                <a:gs pos="0">
                  <a:srgbClr val="FF8C80"/>
                </a:gs>
                <a:gs pos="35000">
                  <a:srgbClr val="FFADA7"/>
                </a:gs>
                <a:gs pos="100000">
                  <a:srgbClr val="FFDCD8"/>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221" name="Google Shape;221;p37"/>
            <p:cNvSpPr txBox="1"/>
            <p:nvPr/>
          </p:nvSpPr>
          <p:spPr>
            <a:xfrm>
              <a:off x="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Model Fit</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Goodness of Fit - whether model adequately describes the relations in the current data</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Prediction Accuracy - whether model adequately predicts new data</a:t>
              </a:r>
              <a:endParaRPr b="0" i="0" u="none" cap="none" strike="noStrike">
                <a:solidFill>
                  <a:srgbClr val="000000"/>
                </a:solidFill>
                <a:latin typeface="Arial"/>
                <a:ea typeface="Arial"/>
                <a:cs typeface="Arial"/>
                <a:sym typeface="Arial"/>
              </a:endParaRPr>
            </a:p>
          </p:txBody>
        </p:sp>
        <p:sp>
          <p:nvSpPr>
            <p:cNvPr id="222" name="Google Shape;222;p37"/>
            <p:cNvSpPr/>
            <p:nvPr/>
          </p:nvSpPr>
          <p:spPr>
            <a:xfrm>
              <a:off x="5588000" y="1776539"/>
              <a:ext cx="5079900" cy="3048000"/>
            </a:xfrm>
            <a:prstGeom prst="rect">
              <a:avLst/>
            </a:prstGeom>
            <a:gradFill>
              <a:gsLst>
                <a:gs pos="0">
                  <a:srgbClr val="86FFFF"/>
                </a:gs>
                <a:gs pos="35000">
                  <a:srgbClr val="ACFFFF"/>
                </a:gs>
                <a:gs pos="100000">
                  <a:srgbClr val="DCFFFF"/>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223" name="Google Shape;223;p37"/>
            <p:cNvSpPr txBox="1"/>
            <p:nvPr/>
          </p:nvSpPr>
          <p:spPr>
            <a:xfrm>
              <a:off x="558800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Parsimony</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A parsimonious model is a model that accomplishes a desired level of explanation or prediction with as few predictor variables as possible</a:t>
              </a:r>
              <a:endParaRPr b="0" i="0" u="none" cap="none" strike="noStrike">
                <a:solidFill>
                  <a:srgbClr val="000000"/>
                </a:solidFill>
                <a:latin typeface="Arial"/>
                <a:ea typeface="Arial"/>
                <a:cs typeface="Arial"/>
                <a:sym typeface="Arial"/>
              </a:endParaRPr>
            </a:p>
          </p:txBody>
        </p:sp>
        <p:sp>
          <p:nvSpPr>
            <p:cNvPr id="224" name="Google Shape;224;p37"/>
            <p:cNvSpPr/>
            <p:nvPr/>
          </p:nvSpPr>
          <p:spPr>
            <a:xfrm>
              <a:off x="11175999" y="1776539"/>
              <a:ext cx="5079900" cy="3048000"/>
            </a:xfrm>
            <a:prstGeom prst="rect">
              <a:avLst/>
            </a:prstGeom>
            <a:gradFill>
              <a:gsLst>
                <a:gs pos="0">
                  <a:srgbClr val="FF8FCE"/>
                </a:gs>
                <a:gs pos="35000">
                  <a:srgbClr val="FFB0DB"/>
                </a:gs>
                <a:gs pos="100000">
                  <a:srgbClr val="FFDDEF"/>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225" name="Google Shape;225;p37"/>
            <p:cNvSpPr txBox="1"/>
            <p:nvPr/>
          </p:nvSpPr>
          <p:spPr>
            <a:xfrm>
              <a:off x="11175999"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Usability</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Data Requirements</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Technology Requirements</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Training and Scoring Performance</a:t>
              </a:r>
              <a:endParaRPr b="0" i="0" u="none" cap="none" strike="noStrike">
                <a:solidFill>
                  <a:srgbClr val="000000"/>
                </a:solidFill>
                <a:latin typeface="Arial"/>
                <a:ea typeface="Arial"/>
                <a:cs typeface="Arial"/>
                <a:sym typeface="Arial"/>
              </a:endParaRPr>
            </a:p>
          </p:txBody>
        </p:sp>
      </p:grpSp>
      <p:sp>
        <p:nvSpPr>
          <p:cNvPr id="226" name="Google Shape;226;p37"/>
          <p:cNvSpPr txBox="1"/>
          <p:nvPr/>
        </p:nvSpPr>
        <p:spPr>
          <a:xfrm>
            <a:off x="1041900" y="4427875"/>
            <a:ext cx="73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that we will discuss this in more detail in the “Supervised Learning” section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8"/>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232" name="Google Shape;232;p38"/>
          <p:cNvSpPr txBox="1"/>
          <p:nvPr/>
        </p:nvSpPr>
        <p:spPr>
          <a:xfrm>
            <a:off x="232775" y="610450"/>
            <a:ext cx="4398300" cy="4617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Machine Learning? </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Statistics vs Machine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a good model?</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Contextualizing ML Approaches</a:t>
            </a:r>
            <a:endParaRPr b="1"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Defining an ML Problem</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Analytics Process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Development Workflow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Basic ML Concepts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Features vs Label / Target Variables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Domain Expertise</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Train / Test Split</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Baseline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Algorithms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Champion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Maintenance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233" name="Google Shape;233;p38"/>
          <p:cNvPicPr preferRelativeResize="0"/>
          <p:nvPr/>
        </p:nvPicPr>
        <p:blipFill rotWithShape="1">
          <a:blip r:embed="rId4">
            <a:alphaModFix/>
          </a:blip>
          <a:srcRect b="0" l="0" r="3809" t="0"/>
          <a:stretch/>
        </p:blipFill>
        <p:spPr>
          <a:xfrm>
            <a:off x="4623350" y="1110050"/>
            <a:ext cx="4398250" cy="311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The Machine Learning Life Cycle</a:t>
            </a:r>
            <a:endParaRPr b="1">
              <a:latin typeface="Roboto"/>
              <a:ea typeface="Roboto"/>
              <a:cs typeface="Roboto"/>
              <a:sym typeface="Roboto"/>
            </a:endParaRPr>
          </a:p>
        </p:txBody>
      </p:sp>
      <p:pic>
        <p:nvPicPr>
          <p:cNvPr id="239" name="Google Shape;239;p39"/>
          <p:cNvPicPr preferRelativeResize="0"/>
          <p:nvPr/>
        </p:nvPicPr>
        <p:blipFill>
          <a:blip r:embed="rId4">
            <a:alphaModFix/>
          </a:blip>
          <a:stretch>
            <a:fillRect/>
          </a:stretch>
        </p:blipFill>
        <p:spPr>
          <a:xfrm>
            <a:off x="1814237" y="1120425"/>
            <a:ext cx="5515526" cy="3883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Defining an ML Problem</a:t>
            </a:r>
            <a:endParaRPr b="1">
              <a:latin typeface="Roboto"/>
              <a:ea typeface="Roboto"/>
              <a:cs typeface="Roboto"/>
              <a:sym typeface="Roboto"/>
            </a:endParaRPr>
          </a:p>
        </p:txBody>
      </p:sp>
      <p:sp>
        <p:nvSpPr>
          <p:cNvPr id="245" name="Google Shape;245;p40"/>
          <p:cNvSpPr txBox="1"/>
          <p:nvPr/>
        </p:nvSpPr>
        <p:spPr>
          <a:xfrm>
            <a:off x="565500" y="1239250"/>
            <a:ext cx="801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general, a learning problem considers a set of n samples of data and then tries to predict properties of unknown data. If each sample is more than a single number and, for instance, a multi-dimensional entry (aka multivariate data), it is said to have several attributes or features.</a:t>
            </a:r>
            <a:endParaRPr/>
          </a:p>
        </p:txBody>
      </p:sp>
      <p:pic>
        <p:nvPicPr>
          <p:cNvPr id="246" name="Google Shape;246;p40"/>
          <p:cNvPicPr preferRelativeResize="0"/>
          <p:nvPr/>
        </p:nvPicPr>
        <p:blipFill>
          <a:blip r:embed="rId4">
            <a:alphaModFix/>
          </a:blip>
          <a:stretch>
            <a:fillRect/>
          </a:stretch>
        </p:blipFill>
        <p:spPr>
          <a:xfrm>
            <a:off x="1544175" y="2070550"/>
            <a:ext cx="6216919" cy="2886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1A1E68"/>
        </a:solidFill>
      </p:bgPr>
    </p:bg>
    <p:spTree>
      <p:nvGrpSpPr>
        <p:cNvPr id="250" name="Shape 250"/>
        <p:cNvGrpSpPr/>
        <p:nvPr/>
      </p:nvGrpSpPr>
      <p:grpSpPr>
        <a:xfrm>
          <a:off x="0" y="0"/>
          <a:ext cx="0" cy="0"/>
          <a:chOff x="0" y="0"/>
          <a:chExt cx="0" cy="0"/>
        </a:xfrm>
      </p:grpSpPr>
      <p:sp>
        <p:nvSpPr>
          <p:cNvPr id="251" name="Google Shape;251;p41"/>
          <p:cNvSpPr/>
          <p:nvPr/>
        </p:nvSpPr>
        <p:spPr>
          <a:xfrm>
            <a:off x="4435263" y="1098378"/>
            <a:ext cx="4295100" cy="3705000"/>
          </a:xfrm>
          <a:prstGeom prst="rect">
            <a:avLst/>
          </a:prstGeom>
          <a:noFill/>
          <a:ln>
            <a:noFill/>
          </a:ln>
        </p:spPr>
        <p:txBody>
          <a:bodyPr anchorCtr="0" anchor="t" bIns="17150" lIns="34275" spcFirstLastPara="1" rIns="34275" wrap="square" tIns="17150">
            <a:noAutofit/>
          </a:bodyPr>
          <a:lstStyle/>
          <a:p>
            <a:pPr indent="0" lvl="0" marL="0" marR="0" rtl="0" algn="just">
              <a:lnSpc>
                <a:spcPct val="100000"/>
              </a:lnSpc>
              <a:spcBef>
                <a:spcPts val="0"/>
              </a:spcBef>
              <a:spcAft>
                <a:spcPts val="0"/>
              </a:spcAft>
              <a:buClr>
                <a:srgbClr val="FFFFFF"/>
              </a:buClr>
              <a:buSzPts val="1500"/>
              <a:buFont typeface="Arial"/>
              <a:buNone/>
            </a:pPr>
            <a:r>
              <a:rPr b="1" i="0" lang="en" sz="1500" u="none" cap="none" strike="noStrike">
                <a:solidFill>
                  <a:srgbClr val="FFFFFF"/>
                </a:solidFill>
                <a:latin typeface="Libre Franklin"/>
                <a:ea typeface="Libre Franklin"/>
                <a:cs typeface="Libre Franklin"/>
                <a:sym typeface="Libre Franklin"/>
              </a:rPr>
              <a:t>Deploymen</a:t>
            </a:r>
            <a:r>
              <a:rPr b="1" i="0" lang="en" sz="1500" u="none" cap="none" strike="noStrike">
                <a:solidFill>
                  <a:srgbClr val="FFFFFF"/>
                </a:solidFill>
                <a:latin typeface="Libre Franklin"/>
                <a:ea typeface="Libre Franklin"/>
                <a:cs typeface="Libre Franklin"/>
                <a:sym typeface="Libre Franklin"/>
              </a:rPr>
              <a:t>t</a:t>
            </a:r>
            <a:r>
              <a:rPr b="0" i="0" lang="en" sz="1500" u="none" cap="none" strike="noStrike">
                <a:solidFill>
                  <a:srgbClr val="FFFFFF"/>
                </a:solidFill>
                <a:latin typeface="Libre Franklin"/>
                <a:ea typeface="Libre Franklin"/>
                <a:cs typeface="Libre Franklin"/>
                <a:sym typeface="Libre Franklin"/>
              </a:rPr>
              <a:t> simply means getting the analytics model used  as to h</a:t>
            </a:r>
            <a:r>
              <a:rPr b="0" i="0" lang="en" sz="1500" u="none" cap="none" strike="noStrike">
                <a:solidFill>
                  <a:srgbClr val="FFFFFF"/>
                </a:solidFill>
                <a:latin typeface="Libre Franklin"/>
                <a:ea typeface="Libre Franklin"/>
                <a:cs typeface="Libre Franklin"/>
                <a:sym typeface="Libre Franklin"/>
              </a:rPr>
              <a:t>ow it’s intended to address the business problem, so that it involves interacting with the business users who will use the model or results of the model.  That said, there are different methods to deploy the models, but the following tasks need to be performed regardless of the method chosen by the user:</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Perform business validation of the model</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Deliver report with findings; or</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Create model, usability, and system requirements for production</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Deliver production model/system</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Support deployment</a:t>
            </a:r>
            <a:endParaRPr b="0" i="0" sz="500" u="none" cap="none" strike="noStrike">
              <a:solidFill>
                <a:srgbClr val="000000"/>
              </a:solidFill>
              <a:latin typeface="Arial"/>
              <a:ea typeface="Arial"/>
              <a:cs typeface="Arial"/>
              <a:sym typeface="Arial"/>
            </a:endParaRPr>
          </a:p>
        </p:txBody>
      </p:sp>
      <p:sp>
        <p:nvSpPr>
          <p:cNvPr id="252" name="Google Shape;252;p41"/>
          <p:cNvSpPr txBox="1"/>
          <p:nvPr>
            <p:ph type="title"/>
          </p:nvPr>
        </p:nvSpPr>
        <p:spPr>
          <a:xfrm>
            <a:off x="679169" y="250252"/>
            <a:ext cx="6505500" cy="971100"/>
          </a:xfrm>
          <a:prstGeom prst="rect">
            <a:avLst/>
          </a:prstGeom>
          <a:noFill/>
          <a:ln>
            <a:noFill/>
          </a:ln>
        </p:spPr>
        <p:txBody>
          <a:bodyPr anchorCtr="0" anchor="ctr" bIns="17150" lIns="34275" spcFirstLastPara="1" rIns="34275" wrap="square" tIns="17150">
            <a:normAutofit/>
          </a:bodyPr>
          <a:lstStyle/>
          <a:p>
            <a:pPr indent="0" lvl="0" marL="0" rtl="0" algn="l">
              <a:lnSpc>
                <a:spcPct val="90000"/>
              </a:lnSpc>
              <a:spcBef>
                <a:spcPts val="0"/>
              </a:spcBef>
              <a:spcAft>
                <a:spcPts val="0"/>
              </a:spcAft>
              <a:buClr>
                <a:schemeClr val="dk1"/>
              </a:buClr>
              <a:buSzPts val="3300"/>
              <a:buFont typeface="Libre Franklin Thin"/>
              <a:buNone/>
            </a:pPr>
            <a:r>
              <a:rPr lang="en"/>
              <a:t>The Analytics Process</a:t>
            </a:r>
            <a:endParaRPr/>
          </a:p>
        </p:txBody>
      </p:sp>
      <p:grpSp>
        <p:nvGrpSpPr>
          <p:cNvPr id="253" name="Google Shape;253;p41"/>
          <p:cNvGrpSpPr/>
          <p:nvPr/>
        </p:nvGrpSpPr>
        <p:grpSpPr>
          <a:xfrm>
            <a:off x="-2839693" y="534049"/>
            <a:ext cx="6834678" cy="4397850"/>
            <a:chOff x="-9847353" y="-1504876"/>
            <a:chExt cx="18225809" cy="11727600"/>
          </a:xfrm>
        </p:grpSpPr>
        <p:sp>
          <p:nvSpPr>
            <p:cNvPr id="254" name="Google Shape;254;p41"/>
            <p:cNvSpPr/>
            <p:nvPr/>
          </p:nvSpPr>
          <p:spPr>
            <a:xfrm>
              <a:off x="-9847353" y="-1504876"/>
              <a:ext cx="11727600" cy="11727600"/>
            </a:xfrm>
            <a:prstGeom prst="blockArc">
              <a:avLst>
                <a:gd fmla="val 18900000" name="adj1"/>
                <a:gd fmla="val 2700000" name="adj2"/>
                <a:gd fmla="val 184" name="adj3"/>
              </a:avLst>
            </a:prstGeom>
            <a:noFill/>
            <a:ln cap="flat" cmpd="sng" w="12700">
              <a:solidFill>
                <a:schemeClr val="accent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5" name="Google Shape;255;p41"/>
            <p:cNvSpPr/>
            <p:nvPr/>
          </p:nvSpPr>
          <p:spPr>
            <a:xfrm>
              <a:off x="611559" y="396315"/>
              <a:ext cx="7766700" cy="792300"/>
            </a:xfrm>
            <a:prstGeom prst="rect">
              <a:avLst/>
            </a:prstGeom>
            <a:gradFill>
              <a:gsLst>
                <a:gs pos="0">
                  <a:srgbClr val="F08B54"/>
                </a:gs>
                <a:gs pos="50000">
                  <a:srgbClr val="F67A26"/>
                </a:gs>
                <a:gs pos="100000">
                  <a:srgbClr val="E36A18"/>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6" name="Google Shape;256;p41"/>
            <p:cNvSpPr txBox="1"/>
            <p:nvPr/>
          </p:nvSpPr>
          <p:spPr>
            <a:xfrm>
              <a:off x="611559" y="396315"/>
              <a:ext cx="7766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Business Problem Framing</a:t>
              </a:r>
              <a:endParaRPr b="0" i="0" sz="1100" u="none" cap="none" strike="noStrike">
                <a:solidFill>
                  <a:schemeClr val="lt1"/>
                </a:solidFill>
                <a:latin typeface="Arial"/>
                <a:ea typeface="Arial"/>
                <a:cs typeface="Arial"/>
                <a:sym typeface="Arial"/>
              </a:endParaRPr>
            </a:p>
          </p:txBody>
        </p:sp>
        <p:sp>
          <p:nvSpPr>
            <p:cNvPr id="257" name="Google Shape;257;p41"/>
            <p:cNvSpPr/>
            <p:nvPr/>
          </p:nvSpPr>
          <p:spPr>
            <a:xfrm>
              <a:off x="116383" y="297279"/>
              <a:ext cx="990300" cy="990300"/>
            </a:xfrm>
            <a:prstGeom prst="ellipse">
              <a:avLst/>
            </a:prstGeom>
            <a:solidFill>
              <a:schemeClr val="lt1"/>
            </a:solidFill>
            <a:ln cap="flat" cmpd="sng" w="9525">
              <a:solidFill>
                <a:schemeClr val="accent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8" name="Google Shape;258;p41"/>
            <p:cNvSpPr/>
            <p:nvPr/>
          </p:nvSpPr>
          <p:spPr>
            <a:xfrm>
              <a:off x="1329042" y="1585435"/>
              <a:ext cx="7049400" cy="792300"/>
            </a:xfrm>
            <a:prstGeom prst="rect">
              <a:avLst/>
            </a:prstGeom>
            <a:gradFill>
              <a:gsLst>
                <a:gs pos="0">
                  <a:srgbClr val="E28860"/>
                </a:gs>
                <a:gs pos="50000">
                  <a:srgbClr val="E5753D"/>
                </a:gs>
                <a:gs pos="100000">
                  <a:srgbClr val="D2652D"/>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9" name="Google Shape;259;p41"/>
            <p:cNvSpPr txBox="1"/>
            <p:nvPr/>
          </p:nvSpPr>
          <p:spPr>
            <a:xfrm>
              <a:off x="1329042" y="1585435"/>
              <a:ext cx="70494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Analytics Problem Framing</a:t>
              </a:r>
              <a:endParaRPr b="0" i="0" sz="1100" u="none" cap="none" strike="noStrike">
                <a:solidFill>
                  <a:schemeClr val="lt1"/>
                </a:solidFill>
                <a:latin typeface="Arial"/>
                <a:ea typeface="Arial"/>
                <a:cs typeface="Arial"/>
                <a:sym typeface="Arial"/>
              </a:endParaRPr>
            </a:p>
          </p:txBody>
        </p:sp>
        <p:sp>
          <p:nvSpPr>
            <p:cNvPr id="260" name="Google Shape;260;p41"/>
            <p:cNvSpPr/>
            <p:nvPr/>
          </p:nvSpPr>
          <p:spPr>
            <a:xfrm>
              <a:off x="833865" y="1486399"/>
              <a:ext cx="990300" cy="990300"/>
            </a:xfrm>
            <a:prstGeom prst="ellipse">
              <a:avLst/>
            </a:prstGeom>
            <a:solidFill>
              <a:schemeClr val="lt1"/>
            </a:solidFill>
            <a:ln cap="flat" cmpd="sng" w="9525">
              <a:solidFill>
                <a:srgbClr val="DE7946"/>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1" name="Google Shape;261;p41"/>
            <p:cNvSpPr/>
            <p:nvPr/>
          </p:nvSpPr>
          <p:spPr>
            <a:xfrm>
              <a:off x="1722218" y="2773683"/>
              <a:ext cx="6656100" cy="792300"/>
            </a:xfrm>
            <a:prstGeom prst="rect">
              <a:avLst/>
            </a:prstGeom>
            <a:gradFill>
              <a:gsLst>
                <a:gs pos="0">
                  <a:srgbClr val="D58870"/>
                </a:gs>
                <a:gs pos="50000">
                  <a:srgbClr val="D57755"/>
                </a:gs>
                <a:gs pos="100000">
                  <a:srgbClr val="C26543"/>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2" name="Google Shape;262;p41"/>
            <p:cNvSpPr txBox="1"/>
            <p:nvPr/>
          </p:nvSpPr>
          <p:spPr>
            <a:xfrm>
              <a:off x="1722218" y="2773683"/>
              <a:ext cx="66561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Data Requirements</a:t>
              </a:r>
              <a:endParaRPr b="0" i="0" sz="1100" u="none" cap="none" strike="noStrike">
                <a:solidFill>
                  <a:schemeClr val="lt1"/>
                </a:solidFill>
                <a:latin typeface="Arial"/>
                <a:ea typeface="Arial"/>
                <a:cs typeface="Arial"/>
                <a:sym typeface="Arial"/>
              </a:endParaRPr>
            </a:p>
          </p:txBody>
        </p:sp>
        <p:sp>
          <p:nvSpPr>
            <p:cNvPr id="263" name="Google Shape;263;p41"/>
            <p:cNvSpPr/>
            <p:nvPr/>
          </p:nvSpPr>
          <p:spPr>
            <a:xfrm>
              <a:off x="1227042" y="2674648"/>
              <a:ext cx="990300" cy="990300"/>
            </a:xfrm>
            <a:prstGeom prst="ellipse">
              <a:avLst/>
            </a:prstGeom>
            <a:solidFill>
              <a:schemeClr val="lt1"/>
            </a:solidFill>
            <a:ln cap="flat" cmpd="sng" w="9525">
              <a:solidFill>
                <a:srgbClr val="D07A5B"/>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4" name="Google Shape;264;p41"/>
            <p:cNvSpPr/>
            <p:nvPr/>
          </p:nvSpPr>
          <p:spPr>
            <a:xfrm>
              <a:off x="1847756" y="3962803"/>
              <a:ext cx="6530700" cy="792300"/>
            </a:xfrm>
            <a:prstGeom prst="rect">
              <a:avLst/>
            </a:prstGeom>
            <a:gradFill>
              <a:gsLst>
                <a:gs pos="0">
                  <a:srgbClr val="CA8D7E"/>
                </a:gs>
                <a:gs pos="50000">
                  <a:srgbClr val="C77C69"/>
                </a:gs>
                <a:gs pos="100000">
                  <a:srgbClr val="B56A57"/>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5" name="Google Shape;265;p41"/>
            <p:cNvSpPr txBox="1"/>
            <p:nvPr/>
          </p:nvSpPr>
          <p:spPr>
            <a:xfrm>
              <a:off x="1847756" y="3962803"/>
              <a:ext cx="6530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Methodology Selection </a:t>
              </a:r>
              <a:endParaRPr b="0" i="0" sz="1100" u="none" cap="none" strike="noStrike">
                <a:solidFill>
                  <a:schemeClr val="lt1"/>
                </a:solidFill>
                <a:latin typeface="Arial"/>
                <a:ea typeface="Arial"/>
                <a:cs typeface="Arial"/>
                <a:sym typeface="Arial"/>
              </a:endParaRPr>
            </a:p>
          </p:txBody>
        </p:sp>
        <p:sp>
          <p:nvSpPr>
            <p:cNvPr id="266" name="Google Shape;266;p41"/>
            <p:cNvSpPr/>
            <p:nvPr/>
          </p:nvSpPr>
          <p:spPr>
            <a:xfrm>
              <a:off x="1352580" y="3863767"/>
              <a:ext cx="990300" cy="990300"/>
            </a:xfrm>
            <a:prstGeom prst="ellipse">
              <a:avLst/>
            </a:prstGeom>
            <a:solidFill>
              <a:schemeClr val="lt1"/>
            </a:solidFill>
            <a:ln cap="flat" cmpd="sng" w="9525">
              <a:solidFill>
                <a:srgbClr val="C47F6E"/>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7" name="Google Shape;267;p41"/>
            <p:cNvSpPr/>
            <p:nvPr/>
          </p:nvSpPr>
          <p:spPr>
            <a:xfrm>
              <a:off x="1722218" y="5151923"/>
              <a:ext cx="6656100" cy="792300"/>
            </a:xfrm>
            <a:prstGeom prst="rect">
              <a:avLst/>
            </a:prstGeom>
            <a:gradFill>
              <a:gsLst>
                <a:gs pos="0">
                  <a:srgbClr val="BF948F"/>
                </a:gs>
                <a:gs pos="50000">
                  <a:srgbClr val="BA857E"/>
                </a:gs>
                <a:gs pos="100000">
                  <a:srgbClr val="A7746B"/>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8" name="Google Shape;268;p41"/>
            <p:cNvSpPr txBox="1"/>
            <p:nvPr/>
          </p:nvSpPr>
          <p:spPr>
            <a:xfrm>
              <a:off x="1722218" y="5151923"/>
              <a:ext cx="66561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rgbClr val="FFFF00"/>
                  </a:solidFill>
                  <a:latin typeface="Arial"/>
                  <a:ea typeface="Arial"/>
                  <a:cs typeface="Arial"/>
                  <a:sym typeface="Arial"/>
                </a:rPr>
                <a:t>Model building</a:t>
              </a:r>
              <a:endParaRPr b="0" i="0" sz="1100" u="none" cap="none" strike="noStrike">
                <a:solidFill>
                  <a:srgbClr val="FFFF00"/>
                </a:solidFill>
                <a:latin typeface="Arial"/>
                <a:ea typeface="Arial"/>
                <a:cs typeface="Arial"/>
                <a:sym typeface="Arial"/>
              </a:endParaRPr>
            </a:p>
          </p:txBody>
        </p:sp>
        <p:sp>
          <p:nvSpPr>
            <p:cNvPr id="269" name="Google Shape;269;p41"/>
            <p:cNvSpPr/>
            <p:nvPr/>
          </p:nvSpPr>
          <p:spPr>
            <a:xfrm>
              <a:off x="1227042" y="5052887"/>
              <a:ext cx="990300" cy="990300"/>
            </a:xfrm>
            <a:prstGeom prst="ellipse">
              <a:avLst/>
            </a:prstGeom>
            <a:solidFill>
              <a:schemeClr val="lt1"/>
            </a:solidFill>
            <a:ln cap="flat" cmpd="sng" w="9525">
              <a:solidFill>
                <a:srgbClr val="B88881"/>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0" name="Google Shape;270;p41"/>
            <p:cNvSpPr/>
            <p:nvPr/>
          </p:nvSpPr>
          <p:spPr>
            <a:xfrm>
              <a:off x="1329042" y="6340171"/>
              <a:ext cx="7049400" cy="792300"/>
            </a:xfrm>
            <a:prstGeom prst="rect">
              <a:avLst/>
            </a:prstGeom>
            <a:gradFill>
              <a:gsLst>
                <a:gs pos="0">
                  <a:srgbClr val="B5A09E"/>
                </a:gs>
                <a:gs pos="50000">
                  <a:srgbClr val="AD9391"/>
                </a:gs>
                <a:gs pos="100000">
                  <a:srgbClr val="9A807E"/>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1" name="Google Shape;271;p41"/>
            <p:cNvSpPr txBox="1"/>
            <p:nvPr/>
          </p:nvSpPr>
          <p:spPr>
            <a:xfrm>
              <a:off x="1329042" y="6340171"/>
              <a:ext cx="70494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Deployment</a:t>
              </a:r>
              <a:endParaRPr b="0" i="0" sz="1100" u="none" cap="none" strike="noStrike">
                <a:solidFill>
                  <a:schemeClr val="lt1"/>
                </a:solidFill>
                <a:latin typeface="Arial"/>
                <a:ea typeface="Arial"/>
                <a:cs typeface="Arial"/>
                <a:sym typeface="Arial"/>
              </a:endParaRPr>
            </a:p>
          </p:txBody>
        </p:sp>
        <p:sp>
          <p:nvSpPr>
            <p:cNvPr id="272" name="Google Shape;272;p41"/>
            <p:cNvSpPr/>
            <p:nvPr/>
          </p:nvSpPr>
          <p:spPr>
            <a:xfrm>
              <a:off x="833865" y="6241136"/>
              <a:ext cx="990300" cy="990300"/>
            </a:xfrm>
            <a:prstGeom prst="ellipse">
              <a:avLst/>
            </a:prstGeom>
            <a:solidFill>
              <a:schemeClr val="lt1"/>
            </a:solidFill>
            <a:ln cap="flat" cmpd="sng" w="9525">
              <a:solidFill>
                <a:srgbClr val="AD959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3" name="Google Shape;273;p41"/>
            <p:cNvSpPr/>
            <p:nvPr/>
          </p:nvSpPr>
          <p:spPr>
            <a:xfrm>
              <a:off x="611559" y="7529291"/>
              <a:ext cx="7766700" cy="792300"/>
            </a:xfrm>
            <a:prstGeom prst="rect">
              <a:avLst/>
            </a:prstGeom>
            <a:gradFill>
              <a:gsLst>
                <a:gs pos="0">
                  <a:srgbClr val="AEAEAE"/>
                </a:gs>
                <a:gs pos="50000">
                  <a:srgbClr val="A4A4A4"/>
                </a:gs>
                <a:gs pos="100000">
                  <a:srgbClr val="909090"/>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4" name="Google Shape;274;p41"/>
            <p:cNvSpPr txBox="1"/>
            <p:nvPr/>
          </p:nvSpPr>
          <p:spPr>
            <a:xfrm>
              <a:off x="611559" y="7529291"/>
              <a:ext cx="7766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Model Lifecycle Management</a:t>
              </a:r>
              <a:endParaRPr b="0" i="0" sz="1100" u="none" cap="none" strike="noStrike">
                <a:solidFill>
                  <a:schemeClr val="lt1"/>
                </a:solidFill>
                <a:latin typeface="Arial"/>
                <a:ea typeface="Arial"/>
                <a:cs typeface="Arial"/>
                <a:sym typeface="Arial"/>
              </a:endParaRPr>
            </a:p>
          </p:txBody>
        </p:sp>
        <p:sp>
          <p:nvSpPr>
            <p:cNvPr id="275" name="Google Shape;275;p41"/>
            <p:cNvSpPr/>
            <p:nvPr/>
          </p:nvSpPr>
          <p:spPr>
            <a:xfrm>
              <a:off x="116383" y="7430255"/>
              <a:ext cx="990300" cy="990300"/>
            </a:xfrm>
            <a:prstGeom prst="ellipse">
              <a:avLst/>
            </a:prstGeom>
            <a:solidFill>
              <a:schemeClr val="lt1"/>
            </a:solidFill>
            <a:ln cap="flat" cmpd="sng" w="9525">
              <a:solidFill>
                <a:srgbClr val="A4A4A4"/>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4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Model </a:t>
            </a:r>
            <a:r>
              <a:rPr b="1" lang="en" u="sng">
                <a:solidFill>
                  <a:schemeClr val="hlink"/>
                </a:solidFill>
                <a:latin typeface="Roboto"/>
                <a:ea typeface="Roboto"/>
                <a:cs typeface="Roboto"/>
                <a:sym typeface="Roboto"/>
                <a:hlinkClick r:id="rId4"/>
              </a:rPr>
              <a:t>Development </a:t>
            </a:r>
            <a:r>
              <a:rPr b="1" lang="en">
                <a:latin typeface="Roboto"/>
                <a:ea typeface="Roboto"/>
                <a:cs typeface="Roboto"/>
                <a:sym typeface="Roboto"/>
              </a:rPr>
              <a:t>Workflow</a:t>
            </a:r>
            <a:endParaRPr b="1">
              <a:latin typeface="Roboto"/>
              <a:ea typeface="Roboto"/>
              <a:cs typeface="Roboto"/>
              <a:sym typeface="Roboto"/>
            </a:endParaRPr>
          </a:p>
        </p:txBody>
      </p:sp>
      <p:pic>
        <p:nvPicPr>
          <p:cNvPr id="281" name="Google Shape;281;p42"/>
          <p:cNvPicPr preferRelativeResize="0"/>
          <p:nvPr/>
        </p:nvPicPr>
        <p:blipFill>
          <a:blip r:embed="rId5">
            <a:alphaModFix/>
          </a:blip>
          <a:stretch>
            <a:fillRect/>
          </a:stretch>
        </p:blipFill>
        <p:spPr>
          <a:xfrm>
            <a:off x="425163" y="1856325"/>
            <a:ext cx="8157175" cy="221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3"/>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287" name="Google Shape;287;p43"/>
          <p:cNvSpPr txBox="1"/>
          <p:nvPr/>
        </p:nvSpPr>
        <p:spPr>
          <a:xfrm>
            <a:off x="156575" y="610450"/>
            <a:ext cx="4542300" cy="4617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Machine Learning? </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Statistics vs Machine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a good model?</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Contextualizing ML Approaches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Defining an ML Problem</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Analytics Process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Development Workflow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Basic ML Concepts</a:t>
            </a:r>
            <a:endParaRPr b="1"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Features vs Label / Target Variables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Domain Expertise</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Train / Test Split</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Baseline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Algorithms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Champion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Maintenance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288" name="Google Shape;288;p43"/>
          <p:cNvPicPr preferRelativeResize="0"/>
          <p:nvPr/>
        </p:nvPicPr>
        <p:blipFill rotWithShape="1">
          <a:blip r:embed="rId4">
            <a:alphaModFix/>
          </a:blip>
          <a:srcRect b="0" l="0" r="3809" t="0"/>
          <a:stretch/>
        </p:blipFill>
        <p:spPr>
          <a:xfrm>
            <a:off x="4623350" y="1110050"/>
            <a:ext cx="4398250" cy="311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6"/>
          <p:cNvSpPr txBox="1"/>
          <p:nvPr>
            <p:ph type="title"/>
          </p:nvPr>
        </p:nvSpPr>
        <p:spPr>
          <a:xfrm>
            <a:off x="634575" y="99600"/>
            <a:ext cx="809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Netflix Movies and TV Shows Dataset </a:t>
            </a:r>
            <a:endParaRPr b="1">
              <a:latin typeface="Roboto"/>
              <a:ea typeface="Roboto"/>
              <a:cs typeface="Roboto"/>
              <a:sym typeface="Roboto"/>
            </a:endParaRPr>
          </a:p>
        </p:txBody>
      </p:sp>
      <p:sp>
        <p:nvSpPr>
          <p:cNvPr id="140" name="Google Shape;140;p26"/>
          <p:cNvSpPr txBox="1"/>
          <p:nvPr/>
        </p:nvSpPr>
        <p:spPr>
          <a:xfrm>
            <a:off x="361625" y="728125"/>
            <a:ext cx="8372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200" u="sng">
                <a:solidFill>
                  <a:schemeClr val="hlink"/>
                </a:solidFill>
                <a:highlight>
                  <a:srgbClr val="FFFFFF"/>
                </a:highlight>
                <a:latin typeface="Roboto"/>
                <a:ea typeface="Roboto"/>
                <a:cs typeface="Roboto"/>
                <a:sym typeface="Roboto"/>
                <a:hlinkClick r:id="rId4"/>
              </a:rPr>
              <a:t>About this Dataset:</a:t>
            </a:r>
            <a:r>
              <a:rPr lang="en" sz="1200">
                <a:solidFill>
                  <a:srgbClr val="3C4043"/>
                </a:solidFill>
                <a:highlight>
                  <a:srgbClr val="FFFFFF"/>
                </a:highlight>
                <a:latin typeface="Roboto"/>
                <a:ea typeface="Roboto"/>
                <a:cs typeface="Roboto"/>
                <a:sym typeface="Roboto"/>
              </a:rPr>
              <a:t> Netflix is one of the most popular media and video streaming platforms. They have over 8000 movies or tv shows available on their platform, as of mid-2021, they have over 200M Subscribers globally. This tabular dataset consists of listings of all the movies and tv shows available on Netflix, along with details such as - cast, directors, ratings, release year, duration, etc.</a:t>
            </a:r>
            <a:endParaRPr sz="1200">
              <a:solidFill>
                <a:srgbClr val="3C4043"/>
              </a:solidFill>
              <a:highlight>
                <a:srgbClr val="FFFFFF"/>
              </a:highlight>
              <a:latin typeface="Roboto"/>
              <a:ea typeface="Roboto"/>
              <a:cs typeface="Roboto"/>
              <a:sym typeface="Roboto"/>
            </a:endParaRPr>
          </a:p>
        </p:txBody>
      </p:sp>
      <p:sp>
        <p:nvSpPr>
          <p:cNvPr id="141" name="Google Shape;141;p26"/>
          <p:cNvSpPr txBox="1"/>
          <p:nvPr/>
        </p:nvSpPr>
        <p:spPr>
          <a:xfrm>
            <a:off x="361625" y="1707350"/>
            <a:ext cx="8372100" cy="2893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columns does the dataset contain? What are their data types?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Are TV shows more popular than movies?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the average movie rating?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a:t>
            </a:r>
            <a:r>
              <a:rPr lang="en" sz="1600">
                <a:solidFill>
                  <a:srgbClr val="3C4043"/>
                </a:solidFill>
                <a:highlight>
                  <a:srgbClr val="FFFFFF"/>
                </a:highlight>
                <a:latin typeface="Roboto"/>
                <a:ea typeface="Roboto"/>
                <a:cs typeface="Roboto"/>
                <a:sym typeface="Roboto"/>
              </a:rPr>
              <a:t> is the most popular Netflix movie release year?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are the top 10 movie content creating countries?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the average duration of a movie?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Which countries create the most TV shows?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has Netflix content changed over the years?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month is most popular for adding content on Netflix?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are the most popular movie genres?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type of text analysis can you run on the descriptions?</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t>
            </a:r>
            <a:r>
              <a:rPr b="1" lang="en">
                <a:latin typeface="Roboto"/>
                <a:ea typeface="Roboto"/>
                <a:cs typeface="Roboto"/>
                <a:sym typeface="Roboto"/>
              </a:rPr>
              <a:t>Features</a:t>
            </a:r>
            <a:r>
              <a:rPr b="1" lang="en">
                <a:latin typeface="Roboto"/>
                <a:ea typeface="Roboto"/>
                <a:cs typeface="Roboto"/>
                <a:sym typeface="Roboto"/>
              </a:rPr>
              <a:t> vs Label / Target Variable</a:t>
            </a:r>
            <a:endParaRPr b="1">
              <a:latin typeface="Roboto"/>
              <a:ea typeface="Roboto"/>
              <a:cs typeface="Roboto"/>
              <a:sym typeface="Roboto"/>
            </a:endParaRPr>
          </a:p>
        </p:txBody>
      </p:sp>
      <p:sp>
        <p:nvSpPr>
          <p:cNvPr id="294" name="Google Shape;294;p44"/>
          <p:cNvSpPr txBox="1"/>
          <p:nvPr/>
        </p:nvSpPr>
        <p:spPr>
          <a:xfrm>
            <a:off x="221775" y="818875"/>
            <a:ext cx="401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basic table is a two-dimensional grid of data, in which the rows represent individual elements of the dataset, and the columns represent quantities related to each of these elements. Normally, you will find your data in this format.</a:t>
            </a:r>
            <a:endParaRPr/>
          </a:p>
        </p:txBody>
      </p:sp>
      <p:pic>
        <p:nvPicPr>
          <p:cNvPr id="295" name="Google Shape;295;p44"/>
          <p:cNvPicPr preferRelativeResize="0"/>
          <p:nvPr/>
        </p:nvPicPr>
        <p:blipFill>
          <a:blip r:embed="rId4">
            <a:alphaModFix/>
          </a:blip>
          <a:stretch>
            <a:fillRect/>
          </a:stretch>
        </p:blipFill>
        <p:spPr>
          <a:xfrm>
            <a:off x="4572000" y="818875"/>
            <a:ext cx="4333875" cy="1590675"/>
          </a:xfrm>
          <a:prstGeom prst="rect">
            <a:avLst/>
          </a:prstGeom>
          <a:noFill/>
          <a:ln>
            <a:noFill/>
          </a:ln>
        </p:spPr>
      </p:pic>
      <p:sp>
        <p:nvSpPr>
          <p:cNvPr id="296" name="Google Shape;296;p44"/>
          <p:cNvSpPr txBox="1"/>
          <p:nvPr/>
        </p:nvSpPr>
        <p:spPr>
          <a:xfrm>
            <a:off x="272925" y="2516300"/>
            <a:ext cx="3914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prepare for Machine Learning, you would need to be able to identify and separate your features and targets. </a:t>
            </a:r>
            <a:endParaRPr/>
          </a:p>
          <a:p>
            <a:pPr indent="-317500" lvl="0" marL="457200" rtl="0" algn="l">
              <a:spcBef>
                <a:spcPts val="0"/>
              </a:spcBef>
              <a:spcAft>
                <a:spcPts val="0"/>
              </a:spcAft>
              <a:buSzPts val="1400"/>
              <a:buChar char="●"/>
            </a:pPr>
            <a:r>
              <a:rPr b="1" lang="en"/>
              <a:t>features: </a:t>
            </a:r>
            <a:r>
              <a:rPr lang="en"/>
              <a:t>independent, X,</a:t>
            </a:r>
            <a:endParaRPr/>
          </a:p>
          <a:p>
            <a:pPr indent="-317500" lvl="0" marL="457200" rtl="0" algn="l">
              <a:spcBef>
                <a:spcPts val="0"/>
              </a:spcBef>
              <a:spcAft>
                <a:spcPts val="0"/>
              </a:spcAft>
              <a:buSzPts val="1400"/>
              <a:buChar char="●"/>
            </a:pPr>
            <a:r>
              <a:rPr b="1" lang="en"/>
              <a:t>target: </a:t>
            </a:r>
            <a:r>
              <a:rPr lang="en"/>
              <a:t>dependent, y, label, prediction, score</a:t>
            </a:r>
            <a:endParaRPr/>
          </a:p>
        </p:txBody>
      </p:sp>
      <p:sp>
        <p:nvSpPr>
          <p:cNvPr id="297" name="Google Shape;297;p44"/>
          <p:cNvSpPr txBox="1"/>
          <p:nvPr/>
        </p:nvSpPr>
        <p:spPr>
          <a:xfrm>
            <a:off x="358275" y="4333175"/>
            <a:ext cx="30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[n_samples, n_features]   [n_targets]</a:t>
            </a:r>
            <a:endParaRPr/>
          </a:p>
        </p:txBody>
      </p:sp>
      <p:pic>
        <p:nvPicPr>
          <p:cNvPr id="298" name="Google Shape;298;p44"/>
          <p:cNvPicPr preferRelativeResize="0"/>
          <p:nvPr/>
        </p:nvPicPr>
        <p:blipFill rotWithShape="1">
          <a:blip r:embed="rId5">
            <a:alphaModFix/>
          </a:blip>
          <a:srcRect b="0" l="0" r="0" t="0"/>
          <a:stretch/>
        </p:blipFill>
        <p:spPr>
          <a:xfrm>
            <a:off x="4678226" y="2650476"/>
            <a:ext cx="3485000" cy="2323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4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Domain Expertise</a:t>
            </a:r>
            <a:endParaRPr b="1">
              <a:latin typeface="Roboto"/>
              <a:ea typeface="Roboto"/>
              <a:cs typeface="Roboto"/>
              <a:sym typeface="Roboto"/>
            </a:endParaRPr>
          </a:p>
        </p:txBody>
      </p:sp>
      <p:pic>
        <p:nvPicPr>
          <p:cNvPr id="304" name="Google Shape;304;p45"/>
          <p:cNvPicPr preferRelativeResize="0"/>
          <p:nvPr/>
        </p:nvPicPr>
        <p:blipFill>
          <a:blip r:embed="rId4">
            <a:alphaModFix/>
          </a:blip>
          <a:stretch>
            <a:fillRect/>
          </a:stretch>
        </p:blipFill>
        <p:spPr>
          <a:xfrm>
            <a:off x="152400" y="1360700"/>
            <a:ext cx="4560825" cy="3369250"/>
          </a:xfrm>
          <a:prstGeom prst="rect">
            <a:avLst/>
          </a:prstGeom>
          <a:noFill/>
          <a:ln>
            <a:noFill/>
          </a:ln>
        </p:spPr>
      </p:pic>
      <p:pic>
        <p:nvPicPr>
          <p:cNvPr id="305" name="Google Shape;305;p45"/>
          <p:cNvPicPr preferRelativeResize="0"/>
          <p:nvPr/>
        </p:nvPicPr>
        <p:blipFill>
          <a:blip r:embed="rId5">
            <a:alphaModFix/>
          </a:blip>
          <a:stretch>
            <a:fillRect/>
          </a:stretch>
        </p:blipFill>
        <p:spPr>
          <a:xfrm>
            <a:off x="4730850" y="963300"/>
            <a:ext cx="4252776" cy="35123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Feature Engineering</a:t>
            </a:r>
            <a:endParaRPr b="1">
              <a:latin typeface="Roboto"/>
              <a:ea typeface="Roboto"/>
              <a:cs typeface="Roboto"/>
              <a:sym typeface="Roboto"/>
            </a:endParaRPr>
          </a:p>
        </p:txBody>
      </p:sp>
      <p:pic>
        <p:nvPicPr>
          <p:cNvPr id="311" name="Google Shape;311;p46"/>
          <p:cNvPicPr preferRelativeResize="0"/>
          <p:nvPr/>
        </p:nvPicPr>
        <p:blipFill>
          <a:blip r:embed="rId4">
            <a:alphaModFix/>
          </a:blip>
          <a:stretch>
            <a:fillRect/>
          </a:stretch>
        </p:blipFill>
        <p:spPr>
          <a:xfrm>
            <a:off x="152400" y="824700"/>
            <a:ext cx="4689494" cy="4166400"/>
          </a:xfrm>
          <a:prstGeom prst="rect">
            <a:avLst/>
          </a:prstGeom>
          <a:noFill/>
          <a:ln>
            <a:noFill/>
          </a:ln>
        </p:spPr>
      </p:pic>
      <p:sp>
        <p:nvSpPr>
          <p:cNvPr id="312" name="Google Shape;312;p46"/>
          <p:cNvSpPr txBox="1"/>
          <p:nvPr/>
        </p:nvSpPr>
        <p:spPr>
          <a:xfrm>
            <a:off x="4895325" y="824700"/>
            <a:ext cx="40602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Models best function by having pre-prepared set of format / structure for its input and expected output.</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Given this, Data scientists need to be able to review the dataset and “massage” them to conform to the format that would best work with the model.</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Additionally, Model metrics can further be improved by the addition (or removal) of features that either add further variance or noise to the model.</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Train / Test Split</a:t>
            </a:r>
            <a:endParaRPr b="1">
              <a:latin typeface="Roboto"/>
              <a:ea typeface="Roboto"/>
              <a:cs typeface="Roboto"/>
              <a:sym typeface="Roboto"/>
            </a:endParaRPr>
          </a:p>
        </p:txBody>
      </p:sp>
      <p:sp>
        <p:nvSpPr>
          <p:cNvPr id="318" name="Google Shape;318;p47"/>
          <p:cNvSpPr txBox="1"/>
          <p:nvPr/>
        </p:nvSpPr>
        <p:spPr>
          <a:xfrm>
            <a:off x="5117100" y="722350"/>
            <a:ext cx="38811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sz="1300"/>
              <a:t>A key goal we have for model development is to arrive at a performant model that would generalize to be able to handle new unknown data and be able to predict with as minimal bias as possible.</a:t>
            </a:r>
            <a:endParaRPr sz="1300"/>
          </a:p>
        </p:txBody>
      </p:sp>
      <p:pic>
        <p:nvPicPr>
          <p:cNvPr id="319" name="Google Shape;319;p47"/>
          <p:cNvPicPr preferRelativeResize="0"/>
          <p:nvPr/>
        </p:nvPicPr>
        <p:blipFill>
          <a:blip r:embed="rId4">
            <a:alphaModFix/>
          </a:blip>
          <a:stretch>
            <a:fillRect/>
          </a:stretch>
        </p:blipFill>
        <p:spPr>
          <a:xfrm>
            <a:off x="55025" y="895625"/>
            <a:ext cx="5241650" cy="3697875"/>
          </a:xfrm>
          <a:prstGeom prst="rect">
            <a:avLst/>
          </a:prstGeom>
          <a:noFill/>
          <a:ln>
            <a:noFill/>
          </a:ln>
        </p:spPr>
      </p:pic>
      <p:sp>
        <p:nvSpPr>
          <p:cNvPr id="320" name="Google Shape;320;p47"/>
          <p:cNvSpPr txBox="1"/>
          <p:nvPr/>
        </p:nvSpPr>
        <p:spPr>
          <a:xfrm>
            <a:off x="5254050" y="1863875"/>
            <a:ext cx="3607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do we prevent overfitting?</a:t>
            </a:r>
            <a:endParaRPr b="1"/>
          </a:p>
          <a:p>
            <a:pPr indent="-317500" lvl="0" marL="457200" rtl="0" algn="l">
              <a:spcBef>
                <a:spcPts val="0"/>
              </a:spcBef>
              <a:spcAft>
                <a:spcPts val="0"/>
              </a:spcAft>
              <a:buSzPts val="1400"/>
              <a:buChar char="●"/>
            </a:pPr>
            <a:r>
              <a:rPr lang="en"/>
              <a:t>common question we will try to answer throughout the modeling process</a:t>
            </a:r>
            <a:endParaRPr/>
          </a:p>
          <a:p>
            <a:pPr indent="-317500" lvl="0" marL="457200" rtl="0" algn="l">
              <a:spcBef>
                <a:spcPts val="0"/>
              </a:spcBef>
              <a:spcAft>
                <a:spcPts val="0"/>
              </a:spcAft>
              <a:buSzPts val="1400"/>
              <a:buChar char="●"/>
            </a:pPr>
            <a:r>
              <a:rPr lang="en"/>
              <a:t>Is there a way for us to estimate the degree of underfit / overfit?</a:t>
            </a:r>
            <a:endParaRPr/>
          </a:p>
          <a:p>
            <a:pPr indent="-317500" lvl="0" marL="457200" rtl="0" algn="l">
              <a:spcBef>
                <a:spcPts val="0"/>
              </a:spcBef>
              <a:spcAft>
                <a:spcPts val="0"/>
              </a:spcAft>
              <a:buSzPts val="1400"/>
              <a:buChar char="●"/>
            </a:pPr>
            <a:r>
              <a:rPr lang="en"/>
              <a:t> the hold out method is a basic statistical technique </a:t>
            </a:r>
            <a:endParaRPr/>
          </a:p>
          <a:p>
            <a:pPr indent="-317500" lvl="0" marL="457200" rtl="0" algn="l">
              <a:spcBef>
                <a:spcPts val="0"/>
              </a:spcBef>
              <a:spcAft>
                <a:spcPts val="0"/>
              </a:spcAft>
              <a:buSzPts val="1400"/>
              <a:buChar char="●"/>
            </a:pPr>
            <a:r>
              <a:rPr lang="en"/>
              <a:t>There are more sophisticated techniques to manage under/overfitting</a:t>
            </a:r>
            <a:endParaRPr/>
          </a:p>
        </p:txBody>
      </p:sp>
      <p:sp>
        <p:nvSpPr>
          <p:cNvPr id="321" name="Google Shape;321;p47"/>
          <p:cNvSpPr txBox="1"/>
          <p:nvPr/>
        </p:nvSpPr>
        <p:spPr>
          <a:xfrm>
            <a:off x="5962650" y="4343100"/>
            <a:ext cx="219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rPr>
              <a:t>In other news, are there other considerations should we take into account when building models that might ‘invalidate’ its usability?</a:t>
            </a:r>
            <a:endParaRPr sz="100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8"/>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Baseline Model</a:t>
            </a:r>
            <a:endParaRPr b="1">
              <a:latin typeface="Roboto"/>
              <a:ea typeface="Roboto"/>
              <a:cs typeface="Roboto"/>
              <a:sym typeface="Roboto"/>
            </a:endParaRPr>
          </a:p>
        </p:txBody>
      </p:sp>
      <p:sp>
        <p:nvSpPr>
          <p:cNvPr id="327" name="Google Shape;327;p48"/>
          <p:cNvSpPr txBox="1"/>
          <p:nvPr/>
        </p:nvSpPr>
        <p:spPr>
          <a:xfrm>
            <a:off x="272100" y="746475"/>
            <a:ext cx="46914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How can it be assured that a trained model is a performant model that adds value?</a:t>
            </a:r>
            <a:endParaRPr sz="1600"/>
          </a:p>
          <a:p>
            <a:pPr indent="-330200" lvl="0" marL="457200" rtl="0" algn="l">
              <a:spcBef>
                <a:spcPts val="0"/>
              </a:spcBef>
              <a:spcAft>
                <a:spcPts val="0"/>
              </a:spcAft>
              <a:buSzPts val="1600"/>
              <a:buChar char="●"/>
            </a:pPr>
            <a:r>
              <a:rPr lang="en" sz="1600"/>
              <a:t>A baseline is established via a simple algorithm that serves as a yardstick for measuring the effectiveness of other complex models.</a:t>
            </a:r>
            <a:endParaRPr sz="1600"/>
          </a:p>
          <a:p>
            <a:pPr indent="0" lvl="0" marL="0" rtl="0" algn="l">
              <a:spcBef>
                <a:spcPts val="0"/>
              </a:spcBef>
              <a:spcAft>
                <a:spcPts val="0"/>
              </a:spcAft>
              <a:buNone/>
            </a:pPr>
            <a:r>
              <a:t/>
            </a:r>
            <a:endParaRPr sz="1600"/>
          </a:p>
        </p:txBody>
      </p:sp>
      <p:sp>
        <p:nvSpPr>
          <p:cNvPr id="328" name="Google Shape;328;p48"/>
          <p:cNvSpPr txBox="1"/>
          <p:nvPr/>
        </p:nvSpPr>
        <p:spPr>
          <a:xfrm>
            <a:off x="5168725" y="789100"/>
            <a:ext cx="36072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There may be more than one type of algorithm that can be applied to solve a particular type of machine learning problem.</a:t>
            </a:r>
            <a:endParaRPr sz="1200"/>
          </a:p>
          <a:p>
            <a:pPr indent="-304800" lvl="0" marL="457200" rtl="0" algn="l">
              <a:spcBef>
                <a:spcPts val="0"/>
              </a:spcBef>
              <a:spcAft>
                <a:spcPts val="0"/>
              </a:spcAft>
              <a:buSzPts val="1200"/>
              <a:buChar char="●"/>
            </a:pPr>
            <a:r>
              <a:rPr lang="en" sz="1200"/>
              <a:t>However, without knowing how much extra value, if at all, one model carries over others, a sub-optimal model may be selected with the further possibility of experiencing lost time and processing resources.</a:t>
            </a:r>
            <a:endParaRPr sz="1200"/>
          </a:p>
          <a:p>
            <a:pPr indent="0" lvl="0" marL="0" rtl="0" algn="l">
              <a:spcBef>
                <a:spcPts val="0"/>
              </a:spcBef>
              <a:spcAft>
                <a:spcPts val="0"/>
              </a:spcAft>
              <a:buNone/>
            </a:pPr>
            <a:r>
              <a:t/>
            </a:r>
            <a:endParaRPr sz="1200"/>
          </a:p>
        </p:txBody>
      </p:sp>
      <p:sp>
        <p:nvSpPr>
          <p:cNvPr id="329" name="Google Shape;329;p48"/>
          <p:cNvSpPr txBox="1"/>
          <p:nvPr/>
        </p:nvSpPr>
        <p:spPr>
          <a:xfrm>
            <a:off x="5971175" y="3925125"/>
            <a:ext cx="219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rPr>
              <a:t>Accuracy is one metric that can be measured to evaluate models. Depending on the type of model there are more that can help us better understand its performance ie. Confusion matrix for classifiers</a:t>
            </a:r>
            <a:endParaRPr sz="1000">
              <a:solidFill>
                <a:schemeClr val="accent1"/>
              </a:solidFill>
            </a:endParaRPr>
          </a:p>
        </p:txBody>
      </p:sp>
      <p:pic>
        <p:nvPicPr>
          <p:cNvPr descr="Baseline Modeling | Arcitura Patterns" id="330" name="Google Shape;330;p48"/>
          <p:cNvPicPr preferRelativeResize="0"/>
          <p:nvPr/>
        </p:nvPicPr>
        <p:blipFill rotWithShape="1">
          <a:blip r:embed="rId4">
            <a:alphaModFix/>
          </a:blip>
          <a:srcRect b="54967" l="0" r="0" t="0"/>
          <a:stretch/>
        </p:blipFill>
        <p:spPr>
          <a:xfrm>
            <a:off x="348950" y="2571750"/>
            <a:ext cx="8307308" cy="1771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4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336" name="Google Shape;336;p49"/>
          <p:cNvSpPr txBox="1"/>
          <p:nvPr/>
        </p:nvSpPr>
        <p:spPr>
          <a:xfrm>
            <a:off x="684015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descr="Move mouse over image" id="337" name="Google Shape;337;p49"/>
          <p:cNvPicPr preferRelativeResize="0"/>
          <p:nvPr/>
        </p:nvPicPr>
        <p:blipFill rotWithShape="1">
          <a:blip r:embed="rId4">
            <a:alphaModFix/>
          </a:blip>
          <a:srcRect b="0" l="0" r="0" t="0"/>
          <a:stretch/>
        </p:blipFill>
        <p:spPr>
          <a:xfrm>
            <a:off x="205000" y="789100"/>
            <a:ext cx="6635149" cy="41367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5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343" name="Google Shape;343;p50"/>
          <p:cNvSpPr txBox="1"/>
          <p:nvPr/>
        </p:nvSpPr>
        <p:spPr>
          <a:xfrm>
            <a:off x="684015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id="344" name="Google Shape;344;p50"/>
          <p:cNvPicPr preferRelativeResize="0"/>
          <p:nvPr/>
        </p:nvPicPr>
        <p:blipFill>
          <a:blip r:embed="rId4">
            <a:alphaModFix/>
          </a:blip>
          <a:stretch>
            <a:fillRect/>
          </a:stretch>
        </p:blipFill>
        <p:spPr>
          <a:xfrm>
            <a:off x="152400" y="824700"/>
            <a:ext cx="6535350" cy="41048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5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350" name="Google Shape;350;p51"/>
          <p:cNvSpPr txBox="1"/>
          <p:nvPr/>
        </p:nvSpPr>
        <p:spPr>
          <a:xfrm>
            <a:off x="684015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id="351" name="Google Shape;351;p51"/>
          <p:cNvPicPr preferRelativeResize="0"/>
          <p:nvPr/>
        </p:nvPicPr>
        <p:blipFill>
          <a:blip r:embed="rId4">
            <a:alphaModFix/>
          </a:blip>
          <a:stretch>
            <a:fillRect/>
          </a:stretch>
        </p:blipFill>
        <p:spPr>
          <a:xfrm>
            <a:off x="152400" y="1556225"/>
            <a:ext cx="6535348" cy="18805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pic>
        <p:nvPicPr>
          <p:cNvPr id="357" name="Google Shape;357;p52"/>
          <p:cNvPicPr preferRelativeResize="0"/>
          <p:nvPr/>
        </p:nvPicPr>
        <p:blipFill>
          <a:blip r:embed="rId4">
            <a:alphaModFix/>
          </a:blip>
          <a:stretch>
            <a:fillRect/>
          </a:stretch>
        </p:blipFill>
        <p:spPr>
          <a:xfrm>
            <a:off x="634575" y="596100"/>
            <a:ext cx="6828999" cy="4424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5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Choosing the Champion Model</a:t>
            </a:r>
            <a:endParaRPr b="1">
              <a:latin typeface="Roboto"/>
              <a:ea typeface="Roboto"/>
              <a:cs typeface="Roboto"/>
              <a:sym typeface="Roboto"/>
            </a:endParaRPr>
          </a:p>
        </p:txBody>
      </p:sp>
      <p:sp>
        <p:nvSpPr>
          <p:cNvPr id="363" name="Google Shape;363;p53"/>
          <p:cNvSpPr txBox="1"/>
          <p:nvPr/>
        </p:nvSpPr>
        <p:spPr>
          <a:xfrm>
            <a:off x="6543375" y="627125"/>
            <a:ext cx="26007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Model development requires an iterative process where we create many different instances of a particular model and/or use different types of models that we will each evaluate to eventually arrive at our best performant version aka our champion model.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following items can be considered when developing your model iterations: </a:t>
            </a:r>
            <a:endParaRPr sz="1200"/>
          </a:p>
          <a:p>
            <a:pPr indent="-304800" lvl="0" marL="457200" rtl="0" algn="l">
              <a:spcBef>
                <a:spcPts val="0"/>
              </a:spcBef>
              <a:spcAft>
                <a:spcPts val="0"/>
              </a:spcAft>
              <a:buSzPts val="1200"/>
              <a:buChar char="●"/>
            </a:pPr>
            <a:r>
              <a:rPr lang="en" sz="1200"/>
              <a:t>Identification of metrics to track</a:t>
            </a:r>
            <a:endParaRPr sz="1200"/>
          </a:p>
          <a:p>
            <a:pPr indent="-304800" lvl="0" marL="457200" rtl="0" algn="l">
              <a:spcBef>
                <a:spcPts val="0"/>
              </a:spcBef>
              <a:spcAft>
                <a:spcPts val="0"/>
              </a:spcAft>
              <a:buSzPts val="1200"/>
              <a:buChar char="●"/>
            </a:pPr>
            <a:r>
              <a:rPr lang="en" sz="1200"/>
              <a:t>Changes to Hyperparameter configuration</a:t>
            </a:r>
            <a:endParaRPr sz="1200"/>
          </a:p>
          <a:p>
            <a:pPr indent="-304800" lvl="0" marL="457200" rtl="0" algn="l">
              <a:spcBef>
                <a:spcPts val="0"/>
              </a:spcBef>
              <a:spcAft>
                <a:spcPts val="0"/>
              </a:spcAft>
              <a:buSzPts val="1200"/>
              <a:buChar char="●"/>
            </a:pPr>
            <a:r>
              <a:rPr lang="en" sz="1200"/>
              <a:t>Algorithms to try</a:t>
            </a:r>
            <a:endParaRPr sz="1200"/>
          </a:p>
          <a:p>
            <a:pPr indent="-304800" lvl="0" marL="457200" rtl="0" algn="l">
              <a:spcBef>
                <a:spcPts val="0"/>
              </a:spcBef>
              <a:spcAft>
                <a:spcPts val="0"/>
              </a:spcAft>
              <a:buSzPts val="1200"/>
              <a:buChar char="●"/>
            </a:pPr>
            <a:r>
              <a:rPr lang="en" sz="1200"/>
              <a:t>Feature engineering</a:t>
            </a:r>
            <a:endParaRPr sz="1200"/>
          </a:p>
        </p:txBody>
      </p:sp>
      <p:pic>
        <p:nvPicPr>
          <p:cNvPr id="364" name="Google Shape;364;p53"/>
          <p:cNvPicPr preferRelativeResize="0"/>
          <p:nvPr/>
        </p:nvPicPr>
        <p:blipFill>
          <a:blip r:embed="rId4">
            <a:alphaModFix/>
          </a:blip>
          <a:stretch>
            <a:fillRect/>
          </a:stretch>
        </p:blipFill>
        <p:spPr>
          <a:xfrm>
            <a:off x="71575" y="1096275"/>
            <a:ext cx="6505924" cy="345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7"/>
          <p:cNvSpPr txBox="1"/>
          <p:nvPr>
            <p:ph type="title"/>
          </p:nvPr>
        </p:nvSpPr>
        <p:spPr>
          <a:xfrm>
            <a:off x="634575" y="99600"/>
            <a:ext cx="809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Hotel Booking Demand</a:t>
            </a:r>
            <a:endParaRPr b="1">
              <a:latin typeface="Roboto"/>
              <a:ea typeface="Roboto"/>
              <a:cs typeface="Roboto"/>
              <a:sym typeface="Roboto"/>
            </a:endParaRPr>
          </a:p>
        </p:txBody>
      </p:sp>
      <p:sp>
        <p:nvSpPr>
          <p:cNvPr id="147" name="Google Shape;147;p27"/>
          <p:cNvSpPr txBox="1"/>
          <p:nvPr/>
        </p:nvSpPr>
        <p:spPr>
          <a:xfrm>
            <a:off x="361625" y="728125"/>
            <a:ext cx="837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200" u="sng">
                <a:solidFill>
                  <a:schemeClr val="hlink"/>
                </a:solidFill>
                <a:highlight>
                  <a:srgbClr val="FFFFFF"/>
                </a:highlight>
                <a:latin typeface="Roboto"/>
                <a:ea typeface="Roboto"/>
                <a:cs typeface="Roboto"/>
                <a:sym typeface="Roboto"/>
                <a:hlinkClick r:id="rId4"/>
              </a:rPr>
              <a:t>About this Dataset:</a:t>
            </a:r>
            <a:r>
              <a:rPr lang="en" sz="1200">
                <a:solidFill>
                  <a:srgbClr val="3C4043"/>
                </a:solidFill>
                <a:highlight>
                  <a:srgbClr val="FFFFFF"/>
                </a:highlight>
                <a:latin typeface="Roboto"/>
                <a:ea typeface="Roboto"/>
                <a:cs typeface="Roboto"/>
                <a:sym typeface="Roboto"/>
              </a:rPr>
              <a:t> </a:t>
            </a:r>
            <a:r>
              <a:rPr lang="en" sz="1200">
                <a:solidFill>
                  <a:srgbClr val="3C4043"/>
                </a:solidFill>
                <a:highlight>
                  <a:srgbClr val="FFFFFF"/>
                </a:highlight>
                <a:latin typeface="Roboto"/>
                <a:ea typeface="Roboto"/>
                <a:cs typeface="Roboto"/>
                <a:sym typeface="Roboto"/>
              </a:rPr>
              <a:t>This data set contains booking information for a city hotel and a resort hotel, and includes information such as when the booking was made, length of stay, the number of adults, children, and/or babies, and the number of available parking spaces, among other things.</a:t>
            </a:r>
            <a:endParaRPr sz="1200">
              <a:solidFill>
                <a:srgbClr val="3C4043"/>
              </a:solidFill>
              <a:highlight>
                <a:srgbClr val="FFFFFF"/>
              </a:highlight>
              <a:latin typeface="Roboto"/>
              <a:ea typeface="Roboto"/>
              <a:cs typeface="Roboto"/>
              <a:sym typeface="Roboto"/>
            </a:endParaRPr>
          </a:p>
        </p:txBody>
      </p:sp>
      <p:sp>
        <p:nvSpPr>
          <p:cNvPr id="148" name="Google Shape;148;p27"/>
          <p:cNvSpPr txBox="1"/>
          <p:nvPr/>
        </p:nvSpPr>
        <p:spPr>
          <a:xfrm>
            <a:off x="361625" y="1707350"/>
            <a:ext cx="8372100" cy="2154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Where do the guests come from?</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much do guests pay for a room per night?</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does the price per night vary over the year?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Which are the busiest </a:t>
            </a:r>
            <a:r>
              <a:rPr lang="en" sz="1600">
                <a:solidFill>
                  <a:srgbClr val="3C4043"/>
                </a:solidFill>
                <a:highlight>
                  <a:srgbClr val="FFFFFF"/>
                </a:highlight>
                <a:latin typeface="Roboto"/>
                <a:ea typeface="Roboto"/>
                <a:cs typeface="Roboto"/>
                <a:sym typeface="Roboto"/>
              </a:rPr>
              <a:t>months</a:t>
            </a:r>
            <a:r>
              <a:rPr lang="en" sz="1600">
                <a:solidFill>
                  <a:srgbClr val="3C4043"/>
                </a:solidFill>
                <a:highlight>
                  <a:srgbClr val="FFFFFF"/>
                </a:highlight>
                <a:latin typeface="Roboto"/>
                <a:ea typeface="Roboto"/>
                <a:cs typeface="Roboto"/>
                <a:sym typeface="Roboto"/>
              </a:rPr>
              <a:t> for the hotel industry?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long do people stay at the hotels?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Can we analyze bookings by market segment?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many bookings were canceled?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Which month have the highest number of </a:t>
            </a:r>
            <a:r>
              <a:rPr lang="en" sz="1600">
                <a:solidFill>
                  <a:srgbClr val="3C4043"/>
                </a:solidFill>
                <a:highlight>
                  <a:srgbClr val="FFFFFF"/>
                </a:highlight>
                <a:latin typeface="Roboto"/>
                <a:ea typeface="Roboto"/>
                <a:cs typeface="Roboto"/>
                <a:sym typeface="Roboto"/>
              </a:rPr>
              <a:t>cancellations</a:t>
            </a:r>
            <a:r>
              <a:rPr lang="en" sz="1600">
                <a:solidFill>
                  <a:srgbClr val="3C4043"/>
                </a:solidFill>
                <a:highlight>
                  <a:srgbClr val="FFFFFF"/>
                </a:highlight>
                <a:latin typeface="Roboto"/>
                <a:ea typeface="Roboto"/>
                <a:cs typeface="Roboto"/>
                <a:sym typeface="Roboto"/>
              </a:rPr>
              <a:t>?</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Model Maintenance</a:t>
            </a:r>
            <a:endParaRPr b="1">
              <a:latin typeface="Roboto"/>
              <a:ea typeface="Roboto"/>
              <a:cs typeface="Roboto"/>
              <a:sym typeface="Roboto"/>
            </a:endParaRPr>
          </a:p>
        </p:txBody>
      </p:sp>
      <p:sp>
        <p:nvSpPr>
          <p:cNvPr id="370" name="Google Shape;370;p54"/>
          <p:cNvSpPr txBox="1"/>
          <p:nvPr/>
        </p:nvSpPr>
        <p:spPr>
          <a:xfrm>
            <a:off x="1414400" y="578475"/>
            <a:ext cx="422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What do you do after developing your model? </a:t>
            </a:r>
            <a:endParaRPr sz="1200"/>
          </a:p>
        </p:txBody>
      </p:sp>
      <p:pic>
        <p:nvPicPr>
          <p:cNvPr id="371" name="Google Shape;371;p54"/>
          <p:cNvPicPr preferRelativeResize="0"/>
          <p:nvPr/>
        </p:nvPicPr>
        <p:blipFill>
          <a:blip r:embed="rId4">
            <a:alphaModFix/>
          </a:blip>
          <a:stretch>
            <a:fillRect/>
          </a:stretch>
        </p:blipFill>
        <p:spPr>
          <a:xfrm>
            <a:off x="220625" y="881550"/>
            <a:ext cx="4547131" cy="3657475"/>
          </a:xfrm>
          <a:prstGeom prst="rect">
            <a:avLst/>
          </a:prstGeom>
          <a:noFill/>
          <a:ln>
            <a:noFill/>
          </a:ln>
        </p:spPr>
      </p:pic>
      <p:pic>
        <p:nvPicPr>
          <p:cNvPr id="372" name="Google Shape;372;p54"/>
          <p:cNvPicPr preferRelativeResize="0"/>
          <p:nvPr/>
        </p:nvPicPr>
        <p:blipFill>
          <a:blip r:embed="rId5">
            <a:alphaModFix/>
          </a:blip>
          <a:stretch>
            <a:fillRect/>
          </a:stretch>
        </p:blipFill>
        <p:spPr>
          <a:xfrm>
            <a:off x="4894575" y="1081725"/>
            <a:ext cx="4187151" cy="3349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5"/>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Supervised Learning</a:t>
            </a:r>
            <a:endParaRPr b="1">
              <a:latin typeface="Roboto"/>
              <a:ea typeface="Roboto"/>
              <a:cs typeface="Roboto"/>
              <a:sym typeface="Roboto"/>
            </a:endParaRPr>
          </a:p>
        </p:txBody>
      </p:sp>
      <p:sp>
        <p:nvSpPr>
          <p:cNvPr id="378" name="Google Shape;378;p55"/>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5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a:t>
            </a:r>
            <a:endParaRPr b="1">
              <a:latin typeface="Roboto"/>
              <a:ea typeface="Roboto"/>
              <a:cs typeface="Roboto"/>
              <a:sym typeface="Roboto"/>
            </a:endParaRPr>
          </a:p>
        </p:txBody>
      </p:sp>
      <p:sp>
        <p:nvSpPr>
          <p:cNvPr id="384" name="Google Shape;384;p56"/>
          <p:cNvSpPr txBox="1"/>
          <p:nvPr/>
        </p:nvSpPr>
        <p:spPr>
          <a:xfrm>
            <a:off x="221775" y="818875"/>
            <a:ext cx="40167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Supervised learning algorithms are trained using labeled examples, such as an input where the desired output is known. </a:t>
            </a:r>
            <a:endParaRPr/>
          </a:p>
          <a:p>
            <a:pPr indent="-317500" lvl="0" marL="457200" rtl="0" algn="l">
              <a:spcBef>
                <a:spcPts val="0"/>
              </a:spcBef>
              <a:spcAft>
                <a:spcPts val="0"/>
              </a:spcAft>
              <a:buSzPts val="1400"/>
              <a:buChar char="●"/>
            </a:pPr>
            <a:r>
              <a:rPr lang="en"/>
              <a:t>For example, a segment of text could have a category label, such as:</a:t>
            </a:r>
            <a:endParaRPr/>
          </a:p>
          <a:p>
            <a:pPr indent="-317500" lvl="1" marL="914400" rtl="0" algn="l">
              <a:spcBef>
                <a:spcPts val="0"/>
              </a:spcBef>
              <a:spcAft>
                <a:spcPts val="0"/>
              </a:spcAft>
              <a:buSzPts val="1400"/>
              <a:buChar char="○"/>
            </a:pPr>
            <a:r>
              <a:rPr lang="en"/>
              <a:t>Spam vs. Legitimate Email</a:t>
            </a:r>
            <a:endParaRPr/>
          </a:p>
          <a:p>
            <a:pPr indent="-317500" lvl="1" marL="914400" rtl="0" algn="l">
              <a:spcBef>
                <a:spcPts val="0"/>
              </a:spcBef>
              <a:spcAft>
                <a:spcPts val="0"/>
              </a:spcAft>
              <a:buSzPts val="1400"/>
              <a:buChar char="○"/>
            </a:pPr>
            <a:r>
              <a:rPr lang="en"/>
              <a:t>Positive vs. Negative Movie Review</a:t>
            </a:r>
            <a:endParaRPr/>
          </a:p>
          <a:p>
            <a:pPr indent="-317500" lvl="0" marL="457200" rtl="0" algn="l">
              <a:spcBef>
                <a:spcPts val="0"/>
              </a:spcBef>
              <a:spcAft>
                <a:spcPts val="0"/>
              </a:spcAft>
              <a:buSzPts val="1400"/>
              <a:buChar char="●"/>
            </a:pPr>
            <a:r>
              <a:rPr lang="en"/>
              <a:t>Supervised learning is commonly used in applications where historical data predicts likely future events</a:t>
            </a:r>
            <a:endParaRPr/>
          </a:p>
          <a:p>
            <a:pPr indent="-317500" lvl="0" marL="457200" rtl="0" algn="l">
              <a:spcBef>
                <a:spcPts val="0"/>
              </a:spcBef>
              <a:spcAft>
                <a:spcPts val="0"/>
              </a:spcAft>
              <a:buSzPts val="1400"/>
              <a:buChar char="●"/>
            </a:pPr>
            <a:r>
              <a:rPr lang="en"/>
              <a:t>The model receives a set of inputs along with the corresponding correct outputs, and the algorithm learns by comparing its actual output with correct outputs to find errors. </a:t>
            </a:r>
            <a:endParaRPr/>
          </a:p>
          <a:p>
            <a:pPr indent="-317500" lvl="0" marL="457200" rtl="0" algn="l">
              <a:spcBef>
                <a:spcPts val="0"/>
              </a:spcBef>
              <a:spcAft>
                <a:spcPts val="0"/>
              </a:spcAft>
              <a:buSzPts val="1400"/>
              <a:buChar char="●"/>
            </a:pPr>
            <a:r>
              <a:rPr lang="en"/>
              <a:t>It then modifies the model accordingly. </a:t>
            </a:r>
            <a:endParaRPr/>
          </a:p>
        </p:txBody>
      </p:sp>
      <p:pic>
        <p:nvPicPr>
          <p:cNvPr id="385" name="Google Shape;385;p56"/>
          <p:cNvPicPr preferRelativeResize="0"/>
          <p:nvPr/>
        </p:nvPicPr>
        <p:blipFill>
          <a:blip r:embed="rId4">
            <a:alphaModFix/>
          </a:blip>
          <a:stretch>
            <a:fillRect/>
          </a:stretch>
        </p:blipFill>
        <p:spPr>
          <a:xfrm>
            <a:off x="4290799" y="878549"/>
            <a:ext cx="4853200" cy="3386400"/>
          </a:xfrm>
          <a:prstGeom prst="rect">
            <a:avLst/>
          </a:prstGeom>
          <a:noFill/>
          <a:ln>
            <a:noFill/>
          </a:ln>
        </p:spPr>
      </p:pic>
      <p:sp>
        <p:nvSpPr>
          <p:cNvPr id="386" name="Google Shape;386;p56"/>
          <p:cNvSpPr/>
          <p:nvPr/>
        </p:nvSpPr>
        <p:spPr>
          <a:xfrm>
            <a:off x="4062900" y="1524150"/>
            <a:ext cx="2760600" cy="27408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5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A Review of the ML Process</a:t>
            </a:r>
            <a:endParaRPr b="1">
              <a:latin typeface="Roboto"/>
              <a:ea typeface="Roboto"/>
              <a:cs typeface="Roboto"/>
              <a:sym typeface="Roboto"/>
            </a:endParaRPr>
          </a:p>
        </p:txBody>
      </p:sp>
      <p:sp>
        <p:nvSpPr>
          <p:cNvPr id="392" name="Google Shape;392;p57"/>
          <p:cNvSpPr txBox="1"/>
          <p:nvPr/>
        </p:nvSpPr>
        <p:spPr>
          <a:xfrm>
            <a:off x="221900" y="2355400"/>
            <a:ext cx="8595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fix this issue, data is often split into 3 sets</a:t>
            </a:r>
            <a:endParaRPr/>
          </a:p>
          <a:p>
            <a:pPr indent="-317500" lvl="0" marL="457200" rtl="0" algn="l">
              <a:spcBef>
                <a:spcPts val="0"/>
              </a:spcBef>
              <a:spcAft>
                <a:spcPts val="0"/>
              </a:spcAft>
              <a:buSzPts val="1400"/>
              <a:buChar char="●"/>
            </a:pPr>
            <a:r>
              <a:rPr lang="en"/>
              <a:t>Training Data: Used to train model parameters</a:t>
            </a:r>
            <a:endParaRPr/>
          </a:p>
          <a:p>
            <a:pPr indent="-317500" lvl="0" marL="457200" rtl="0" algn="l">
              <a:spcBef>
                <a:spcPts val="0"/>
              </a:spcBef>
              <a:spcAft>
                <a:spcPts val="0"/>
              </a:spcAft>
              <a:buSzPts val="1400"/>
              <a:buChar char="●"/>
            </a:pPr>
            <a:r>
              <a:rPr lang="en"/>
              <a:t>Validation Data: Used to determine what model hyperparameters to adjust</a:t>
            </a:r>
            <a:endParaRPr/>
          </a:p>
          <a:p>
            <a:pPr indent="-317500" lvl="0" marL="457200" rtl="0" algn="l">
              <a:spcBef>
                <a:spcPts val="0"/>
              </a:spcBef>
              <a:spcAft>
                <a:spcPts val="0"/>
              </a:spcAft>
              <a:buSzPts val="1400"/>
              <a:buChar char="●"/>
            </a:pPr>
            <a:r>
              <a:rPr lang="en"/>
              <a:t>Test Data: Used to get some final performance metric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after we see the results on the final test set we don’t get to go back and adjust any model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final measure is what we label the true performance of the model to be.</a:t>
            </a:r>
            <a:endParaRPr/>
          </a:p>
          <a:p>
            <a:pPr indent="0" lvl="0" marL="0" rtl="0" algn="l">
              <a:spcBef>
                <a:spcPts val="0"/>
              </a:spcBef>
              <a:spcAft>
                <a:spcPts val="0"/>
              </a:spcAft>
              <a:buNone/>
            </a:pPr>
            <a:r>
              <a:t/>
            </a:r>
            <a:endParaRPr/>
          </a:p>
        </p:txBody>
      </p:sp>
      <p:pic>
        <p:nvPicPr>
          <p:cNvPr id="393" name="Google Shape;393;p57"/>
          <p:cNvPicPr preferRelativeResize="0"/>
          <p:nvPr/>
        </p:nvPicPr>
        <p:blipFill>
          <a:blip r:embed="rId4">
            <a:alphaModFix/>
          </a:blip>
          <a:stretch>
            <a:fillRect/>
          </a:stretch>
        </p:blipFill>
        <p:spPr>
          <a:xfrm>
            <a:off x="1901825" y="714250"/>
            <a:ext cx="5340351" cy="1599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58"/>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399" name="Google Shape;399;p58"/>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pic>
        <p:nvPicPr>
          <p:cNvPr id="400" name="Google Shape;400;p58"/>
          <p:cNvPicPr preferRelativeResize="0"/>
          <p:nvPr/>
        </p:nvPicPr>
        <p:blipFill>
          <a:blip r:embed="rId4">
            <a:alphaModFix/>
          </a:blip>
          <a:stretch>
            <a:fillRect/>
          </a:stretch>
        </p:blipFill>
        <p:spPr>
          <a:xfrm>
            <a:off x="935963" y="1878575"/>
            <a:ext cx="4446084" cy="2960125"/>
          </a:xfrm>
          <a:prstGeom prst="rect">
            <a:avLst/>
          </a:prstGeom>
          <a:noFill/>
          <a:ln>
            <a:noFill/>
          </a:ln>
        </p:spPr>
      </p:pic>
      <p:sp>
        <p:nvSpPr>
          <p:cNvPr id="401" name="Google Shape;401;p58"/>
          <p:cNvSpPr txBox="1"/>
          <p:nvPr/>
        </p:nvSpPr>
        <p:spPr>
          <a:xfrm>
            <a:off x="5651525" y="2670000"/>
            <a:ext cx="301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What would a good model look like?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07" name="Google Shape;407;p59"/>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sp>
        <p:nvSpPr>
          <p:cNvPr id="408" name="Google Shape;408;p59"/>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pic>
        <p:nvPicPr>
          <p:cNvPr id="409" name="Google Shape;409;p59"/>
          <p:cNvPicPr preferRelativeResize="0"/>
          <p:nvPr/>
        </p:nvPicPr>
        <p:blipFill>
          <a:blip r:embed="rId4">
            <a:alphaModFix/>
          </a:blip>
          <a:stretch>
            <a:fillRect/>
          </a:stretch>
        </p:blipFill>
        <p:spPr>
          <a:xfrm>
            <a:off x="952650" y="1936825"/>
            <a:ext cx="3987108" cy="2960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6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15" name="Google Shape;415;p60"/>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sp>
        <p:nvSpPr>
          <p:cNvPr id="416" name="Google Shape;416;p60"/>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a:t>
            </a:r>
            <a:endParaRPr b="1"/>
          </a:p>
        </p:txBody>
      </p:sp>
      <p:pic>
        <p:nvPicPr>
          <p:cNvPr id="417" name="Google Shape;417;p60"/>
          <p:cNvPicPr preferRelativeResize="0"/>
          <p:nvPr/>
        </p:nvPicPr>
        <p:blipFill>
          <a:blip r:embed="rId4">
            <a:alphaModFix/>
          </a:blip>
          <a:stretch>
            <a:fillRect/>
          </a:stretch>
        </p:blipFill>
        <p:spPr>
          <a:xfrm>
            <a:off x="799650" y="1878575"/>
            <a:ext cx="4190465" cy="2960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6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23" name="Google Shape;423;p61"/>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pic>
        <p:nvPicPr>
          <p:cNvPr id="424" name="Google Shape;424;p61"/>
          <p:cNvPicPr preferRelativeResize="0"/>
          <p:nvPr/>
        </p:nvPicPr>
        <p:blipFill>
          <a:blip r:embed="rId4">
            <a:alphaModFix/>
          </a:blip>
          <a:stretch>
            <a:fillRect/>
          </a:stretch>
        </p:blipFill>
        <p:spPr>
          <a:xfrm>
            <a:off x="221900" y="1878575"/>
            <a:ext cx="3993019" cy="2960125"/>
          </a:xfrm>
          <a:prstGeom prst="rect">
            <a:avLst/>
          </a:prstGeom>
          <a:noFill/>
          <a:ln>
            <a:noFill/>
          </a:ln>
        </p:spPr>
      </p:pic>
      <p:pic>
        <p:nvPicPr>
          <p:cNvPr id="425" name="Google Shape;425;p61"/>
          <p:cNvPicPr preferRelativeResize="0"/>
          <p:nvPr/>
        </p:nvPicPr>
        <p:blipFill>
          <a:blip r:embed="rId5">
            <a:alphaModFix/>
          </a:blip>
          <a:stretch>
            <a:fillRect/>
          </a:stretch>
        </p:blipFill>
        <p:spPr>
          <a:xfrm>
            <a:off x="4643950" y="1878575"/>
            <a:ext cx="4173249" cy="2817526"/>
          </a:xfrm>
          <a:prstGeom prst="rect">
            <a:avLst/>
          </a:prstGeom>
          <a:noFill/>
          <a:ln>
            <a:noFill/>
          </a:ln>
        </p:spPr>
      </p:pic>
      <p:cxnSp>
        <p:nvCxnSpPr>
          <p:cNvPr id="426" name="Google Shape;426;p61"/>
          <p:cNvCxnSpPr/>
          <p:nvPr/>
        </p:nvCxnSpPr>
        <p:spPr>
          <a:xfrm flipH="1" rot="10800000">
            <a:off x="2365550" y="3142600"/>
            <a:ext cx="4201200" cy="14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6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32" name="Google Shape;432;p62"/>
          <p:cNvSpPr txBox="1"/>
          <p:nvPr/>
        </p:nvSpPr>
        <p:spPr>
          <a:xfrm>
            <a:off x="221900" y="831875"/>
            <a:ext cx="859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Underfitting</a:t>
            </a:r>
            <a:endParaRPr b="1"/>
          </a:p>
          <a:p>
            <a:pPr indent="-317500" lvl="0" marL="457200" rtl="0" algn="l">
              <a:spcBef>
                <a:spcPts val="0"/>
              </a:spcBef>
              <a:spcAft>
                <a:spcPts val="0"/>
              </a:spcAft>
              <a:buSzPts val="1400"/>
              <a:buChar char="●"/>
            </a:pPr>
            <a:r>
              <a:rPr lang="en"/>
              <a:t>Model does not capture the underlying trend of the data and does not fit the data well enough.  </a:t>
            </a:r>
            <a:endParaRPr/>
          </a:p>
          <a:p>
            <a:pPr indent="-317500" lvl="0" marL="457200" rtl="0" algn="l">
              <a:spcBef>
                <a:spcPts val="0"/>
              </a:spcBef>
              <a:spcAft>
                <a:spcPts val="0"/>
              </a:spcAft>
              <a:buSzPts val="1400"/>
              <a:buChar char="●"/>
            </a:pPr>
            <a:r>
              <a:rPr lang="en"/>
              <a:t>Low variance but high bias.  </a:t>
            </a:r>
            <a:endParaRPr/>
          </a:p>
          <a:p>
            <a:pPr indent="-317500" lvl="0" marL="457200" rtl="0" algn="l">
              <a:spcBef>
                <a:spcPts val="0"/>
              </a:spcBef>
              <a:spcAft>
                <a:spcPts val="0"/>
              </a:spcAft>
              <a:buSzPts val="1400"/>
              <a:buChar char="●"/>
            </a:pPr>
            <a:r>
              <a:rPr lang="en"/>
              <a:t>Underfitting is often a result of an excessively simple model.</a:t>
            </a:r>
            <a:endParaRPr/>
          </a:p>
          <a:p>
            <a:pPr indent="0" lvl="0" marL="0" rtl="0" algn="l">
              <a:spcBef>
                <a:spcPts val="0"/>
              </a:spcBef>
              <a:spcAft>
                <a:spcPts val="0"/>
              </a:spcAft>
              <a:buNone/>
            </a:pPr>
            <a:r>
              <a:t/>
            </a:r>
            <a:endParaRPr/>
          </a:p>
        </p:txBody>
      </p:sp>
      <p:sp>
        <p:nvSpPr>
          <p:cNvPr id="433" name="Google Shape;433;p62"/>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would underfitting look?</a:t>
            </a:r>
            <a:endParaRPr b="1"/>
          </a:p>
        </p:txBody>
      </p:sp>
      <p:pic>
        <p:nvPicPr>
          <p:cNvPr id="434" name="Google Shape;434;p62"/>
          <p:cNvPicPr preferRelativeResize="0"/>
          <p:nvPr/>
        </p:nvPicPr>
        <p:blipFill>
          <a:blip r:embed="rId4">
            <a:alphaModFix/>
          </a:blip>
          <a:stretch>
            <a:fillRect/>
          </a:stretch>
        </p:blipFill>
        <p:spPr>
          <a:xfrm>
            <a:off x="952650" y="2093975"/>
            <a:ext cx="3884483" cy="2744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6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40" name="Google Shape;440;p63"/>
          <p:cNvSpPr txBox="1"/>
          <p:nvPr/>
        </p:nvSpPr>
        <p:spPr>
          <a:xfrm>
            <a:off x="221900" y="831875"/>
            <a:ext cx="859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Underfitting</a:t>
            </a:r>
            <a:endParaRPr b="1"/>
          </a:p>
          <a:p>
            <a:pPr indent="-317500" lvl="0" marL="457200" rtl="0" algn="l">
              <a:spcBef>
                <a:spcPts val="0"/>
              </a:spcBef>
              <a:spcAft>
                <a:spcPts val="0"/>
              </a:spcAft>
              <a:buSzPts val="1400"/>
              <a:buChar char="●"/>
            </a:pPr>
            <a:r>
              <a:rPr lang="en"/>
              <a:t>Model does not capture the underlying trend of the data and does not fit the data well enough.  </a:t>
            </a:r>
            <a:endParaRPr/>
          </a:p>
          <a:p>
            <a:pPr indent="-317500" lvl="0" marL="457200" rtl="0" algn="l">
              <a:spcBef>
                <a:spcPts val="0"/>
              </a:spcBef>
              <a:spcAft>
                <a:spcPts val="0"/>
              </a:spcAft>
              <a:buSzPts val="1400"/>
              <a:buChar char="●"/>
            </a:pPr>
            <a:r>
              <a:rPr lang="en"/>
              <a:t>Low variance but high bias.  </a:t>
            </a:r>
            <a:endParaRPr/>
          </a:p>
          <a:p>
            <a:pPr indent="-317500" lvl="0" marL="457200" rtl="0" algn="l">
              <a:spcBef>
                <a:spcPts val="0"/>
              </a:spcBef>
              <a:spcAft>
                <a:spcPts val="0"/>
              </a:spcAft>
              <a:buSzPts val="1400"/>
              <a:buChar char="●"/>
            </a:pPr>
            <a:r>
              <a:rPr lang="en"/>
              <a:t>Underfitting is often a result of an excessively simple model.</a:t>
            </a:r>
            <a:endParaRPr/>
          </a:p>
          <a:p>
            <a:pPr indent="0" lvl="0" marL="0" rtl="0" algn="l">
              <a:spcBef>
                <a:spcPts val="0"/>
              </a:spcBef>
              <a:spcAft>
                <a:spcPts val="0"/>
              </a:spcAft>
              <a:buNone/>
            </a:pPr>
            <a:r>
              <a:t/>
            </a:r>
            <a:endParaRPr/>
          </a:p>
        </p:txBody>
      </p:sp>
      <p:sp>
        <p:nvSpPr>
          <p:cNvPr id="441" name="Google Shape;441;p63"/>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would underfitting look?</a:t>
            </a:r>
            <a:endParaRPr b="1"/>
          </a:p>
        </p:txBody>
      </p:sp>
      <p:pic>
        <p:nvPicPr>
          <p:cNvPr id="442" name="Google Shape;442;p63"/>
          <p:cNvPicPr preferRelativeResize="0"/>
          <p:nvPr/>
        </p:nvPicPr>
        <p:blipFill>
          <a:blip r:embed="rId4">
            <a:alphaModFix/>
          </a:blip>
          <a:stretch>
            <a:fillRect/>
          </a:stretch>
        </p:blipFill>
        <p:spPr>
          <a:xfrm>
            <a:off x="864105" y="2035125"/>
            <a:ext cx="3968021" cy="2904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8"/>
          <p:cNvSpPr txBox="1"/>
          <p:nvPr>
            <p:ph type="title"/>
          </p:nvPr>
        </p:nvSpPr>
        <p:spPr>
          <a:xfrm>
            <a:off x="634575" y="99600"/>
            <a:ext cx="809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Titanic Dataset</a:t>
            </a:r>
            <a:endParaRPr b="1">
              <a:latin typeface="Roboto"/>
              <a:ea typeface="Roboto"/>
              <a:cs typeface="Roboto"/>
              <a:sym typeface="Roboto"/>
            </a:endParaRPr>
          </a:p>
        </p:txBody>
      </p:sp>
      <p:sp>
        <p:nvSpPr>
          <p:cNvPr id="154" name="Google Shape;154;p28"/>
          <p:cNvSpPr txBox="1"/>
          <p:nvPr/>
        </p:nvSpPr>
        <p:spPr>
          <a:xfrm>
            <a:off x="361625" y="728125"/>
            <a:ext cx="8372100" cy="171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200" u="sng">
                <a:solidFill>
                  <a:schemeClr val="hlink"/>
                </a:solidFill>
                <a:highlight>
                  <a:srgbClr val="FFFFFF"/>
                </a:highlight>
                <a:latin typeface="Roboto"/>
                <a:ea typeface="Roboto"/>
                <a:cs typeface="Roboto"/>
                <a:sym typeface="Roboto"/>
                <a:hlinkClick r:id="rId4"/>
              </a:rPr>
              <a:t>About this Dataset:</a:t>
            </a:r>
            <a:r>
              <a:rPr lang="en" sz="1200">
                <a:solidFill>
                  <a:srgbClr val="3C4043"/>
                </a:solidFill>
                <a:highlight>
                  <a:srgbClr val="FFFFFF"/>
                </a:highlight>
                <a:latin typeface="Roboto"/>
                <a:ea typeface="Roboto"/>
                <a:cs typeface="Roboto"/>
                <a:sym typeface="Roboto"/>
              </a:rPr>
              <a:t> </a:t>
            </a:r>
            <a:r>
              <a:rPr lang="en" sz="1200">
                <a:solidFill>
                  <a:srgbClr val="3C4043"/>
                </a:solidFill>
                <a:highlight>
                  <a:srgbClr val="FFFFFF"/>
                </a:highlight>
                <a:latin typeface="Roboto"/>
                <a:ea typeface="Roboto"/>
                <a:cs typeface="Roboto"/>
                <a:sym typeface="Roboto"/>
              </a:rPr>
              <a:t>Train.csv will contain the details of a subset of the passengers on board (891 to be exact) and importantly, will reveal whether they survived or not, also known as the “ground truth”.</a:t>
            </a:r>
            <a:endParaRPr sz="12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200">
                <a:solidFill>
                  <a:srgbClr val="3C4043"/>
                </a:solidFill>
                <a:highlight>
                  <a:srgbClr val="FFFFFF"/>
                </a:highlight>
                <a:latin typeface="Roboto"/>
                <a:ea typeface="Roboto"/>
                <a:cs typeface="Roboto"/>
                <a:sym typeface="Roboto"/>
              </a:rPr>
              <a:t>The `test.csv` dataset contains similar information but does not disclose the “ground truth” for each passenger. It’s your job to predict these outcomes.</a:t>
            </a:r>
            <a:endParaRPr sz="12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2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200">
              <a:solidFill>
                <a:srgbClr val="3C4043"/>
              </a:solidFill>
              <a:highlight>
                <a:srgbClr val="FFFFFF"/>
              </a:highlight>
              <a:latin typeface="Roboto"/>
              <a:ea typeface="Roboto"/>
              <a:cs typeface="Roboto"/>
              <a:sym typeface="Roboto"/>
            </a:endParaRPr>
          </a:p>
        </p:txBody>
      </p:sp>
      <p:sp>
        <p:nvSpPr>
          <p:cNvPr id="155" name="Google Shape;155;p28"/>
          <p:cNvSpPr txBox="1"/>
          <p:nvPr/>
        </p:nvSpPr>
        <p:spPr>
          <a:xfrm>
            <a:off x="385950" y="2099725"/>
            <a:ext cx="8372100" cy="1908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Did more men survive than women?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passenger class had the most survivors?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old was the oldest person to survive?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the average survival age?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Within a given passenger class, how many men vs women survived?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was the average ticket fare of those passengers who survived?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Are families more likely to survive than individual passengers?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6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pic>
        <p:nvPicPr>
          <p:cNvPr id="448" name="Google Shape;448;p64"/>
          <p:cNvPicPr preferRelativeResize="0"/>
          <p:nvPr/>
        </p:nvPicPr>
        <p:blipFill>
          <a:blip r:embed="rId4">
            <a:alphaModFix/>
          </a:blip>
          <a:stretch>
            <a:fillRect/>
          </a:stretch>
        </p:blipFill>
        <p:spPr>
          <a:xfrm>
            <a:off x="340700" y="1348300"/>
            <a:ext cx="4474625" cy="3072325"/>
          </a:xfrm>
          <a:prstGeom prst="rect">
            <a:avLst/>
          </a:prstGeom>
          <a:noFill/>
          <a:ln>
            <a:noFill/>
          </a:ln>
        </p:spPr>
      </p:pic>
      <p:pic>
        <p:nvPicPr>
          <p:cNvPr id="449" name="Google Shape;449;p64"/>
          <p:cNvPicPr preferRelativeResize="0"/>
          <p:nvPr/>
        </p:nvPicPr>
        <p:blipFill>
          <a:blip r:embed="rId5">
            <a:alphaModFix/>
          </a:blip>
          <a:stretch>
            <a:fillRect/>
          </a:stretch>
        </p:blipFill>
        <p:spPr>
          <a:xfrm>
            <a:off x="4742775" y="1478225"/>
            <a:ext cx="4169999" cy="2864500"/>
          </a:xfrm>
          <a:prstGeom prst="rect">
            <a:avLst/>
          </a:prstGeom>
          <a:noFill/>
          <a:ln>
            <a:noFill/>
          </a:ln>
        </p:spPr>
      </p:pic>
      <p:sp>
        <p:nvSpPr>
          <p:cNvPr id="450" name="Google Shape;450;p64"/>
          <p:cNvSpPr txBox="1"/>
          <p:nvPr/>
        </p:nvSpPr>
        <p:spPr>
          <a:xfrm>
            <a:off x="6310575" y="1478225"/>
            <a:ext cx="24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cxnSp>
        <p:nvCxnSpPr>
          <p:cNvPr id="451" name="Google Shape;451;p64"/>
          <p:cNvCxnSpPr/>
          <p:nvPr/>
        </p:nvCxnSpPr>
        <p:spPr>
          <a:xfrm flipH="1" rot="10800000">
            <a:off x="3471775" y="4060725"/>
            <a:ext cx="3177600" cy="7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6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pic>
        <p:nvPicPr>
          <p:cNvPr id="457" name="Google Shape;457;p65"/>
          <p:cNvPicPr preferRelativeResize="0"/>
          <p:nvPr/>
        </p:nvPicPr>
        <p:blipFill>
          <a:blip r:embed="rId4">
            <a:alphaModFix/>
          </a:blip>
          <a:stretch>
            <a:fillRect/>
          </a:stretch>
        </p:blipFill>
        <p:spPr>
          <a:xfrm>
            <a:off x="459100" y="1360550"/>
            <a:ext cx="4169999" cy="2864500"/>
          </a:xfrm>
          <a:prstGeom prst="rect">
            <a:avLst/>
          </a:prstGeom>
          <a:noFill/>
          <a:ln>
            <a:noFill/>
          </a:ln>
        </p:spPr>
      </p:pic>
      <p:sp>
        <p:nvSpPr>
          <p:cNvPr id="458" name="Google Shape;458;p65"/>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pic>
        <p:nvPicPr>
          <p:cNvPr id="459" name="Google Shape;459;p65"/>
          <p:cNvPicPr preferRelativeResize="0"/>
          <p:nvPr/>
        </p:nvPicPr>
        <p:blipFill>
          <a:blip r:embed="rId5">
            <a:alphaModFix/>
          </a:blip>
          <a:stretch>
            <a:fillRect/>
          </a:stretch>
        </p:blipFill>
        <p:spPr>
          <a:xfrm>
            <a:off x="4629100" y="1238279"/>
            <a:ext cx="4362499" cy="3004096"/>
          </a:xfrm>
          <a:prstGeom prst="rect">
            <a:avLst/>
          </a:prstGeom>
          <a:noFill/>
          <a:ln>
            <a:noFill/>
          </a:ln>
        </p:spPr>
      </p:pic>
      <p:sp>
        <p:nvSpPr>
          <p:cNvPr id="460" name="Google Shape;460;p65"/>
          <p:cNvSpPr txBox="1"/>
          <p:nvPr/>
        </p:nvSpPr>
        <p:spPr>
          <a:xfrm>
            <a:off x="61569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“Bad model”</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pic>
        <p:nvPicPr>
          <p:cNvPr id="465" name="Google Shape;465;p66"/>
          <p:cNvPicPr preferRelativeResize="0"/>
          <p:nvPr/>
        </p:nvPicPr>
        <p:blipFill>
          <a:blip r:embed="rId4">
            <a:alphaModFix/>
          </a:blip>
          <a:stretch>
            <a:fillRect/>
          </a:stretch>
        </p:blipFill>
        <p:spPr>
          <a:xfrm>
            <a:off x="175950" y="1118925"/>
            <a:ext cx="4791025" cy="3180818"/>
          </a:xfrm>
          <a:prstGeom prst="rect">
            <a:avLst/>
          </a:prstGeom>
          <a:noFill/>
          <a:ln>
            <a:noFill/>
          </a:ln>
        </p:spPr>
      </p:pic>
      <p:sp>
        <p:nvSpPr>
          <p:cNvPr id="466" name="Google Shape;466;p6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sp>
        <p:nvSpPr>
          <p:cNvPr id="467" name="Google Shape;467;p66"/>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sp>
        <p:nvSpPr>
          <p:cNvPr id="468" name="Google Shape;468;p66"/>
          <p:cNvSpPr txBox="1"/>
          <p:nvPr/>
        </p:nvSpPr>
        <p:spPr>
          <a:xfrm>
            <a:off x="2612700" y="1518650"/>
            <a:ext cx="16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Blue</a:t>
            </a:r>
            <a:r>
              <a:rPr lang="en"/>
              <a:t> = Test Set</a:t>
            </a:r>
            <a:endParaRPr/>
          </a:p>
          <a:p>
            <a:pPr indent="0" lvl="0" marL="0" rtl="0" algn="l">
              <a:spcBef>
                <a:spcPts val="0"/>
              </a:spcBef>
              <a:spcAft>
                <a:spcPts val="0"/>
              </a:spcAft>
              <a:buNone/>
            </a:pPr>
            <a:r>
              <a:rPr lang="en">
                <a:solidFill>
                  <a:srgbClr val="990000"/>
                </a:solidFill>
              </a:rPr>
              <a:t>Red </a:t>
            </a:r>
            <a:r>
              <a:rPr lang="en"/>
              <a:t>= Train Set</a:t>
            </a:r>
            <a:endParaRPr/>
          </a:p>
        </p:txBody>
      </p:sp>
      <p:sp>
        <p:nvSpPr>
          <p:cNvPr id="469" name="Google Shape;469;p66"/>
          <p:cNvSpPr txBox="1"/>
          <p:nvPr/>
        </p:nvSpPr>
        <p:spPr>
          <a:xfrm>
            <a:off x="5554800" y="1309650"/>
            <a:ext cx="3116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thinking about overfitting and underfitting we want to keep in mind the relationship of model performance on the training set versus the test/validation set.</a:t>
            </a:r>
            <a:endParaRPr/>
          </a:p>
        </p:txBody>
      </p:sp>
      <p:sp>
        <p:nvSpPr>
          <p:cNvPr id="470" name="Google Shape;470;p66"/>
          <p:cNvSpPr txBox="1"/>
          <p:nvPr/>
        </p:nvSpPr>
        <p:spPr>
          <a:xfrm>
            <a:off x="5554800" y="2956625"/>
            <a:ext cx="311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Ideally the model would perform well on both, with similar behavior.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pic>
        <p:nvPicPr>
          <p:cNvPr id="475" name="Google Shape;475;p67"/>
          <p:cNvPicPr preferRelativeResize="0"/>
          <p:nvPr/>
        </p:nvPicPr>
        <p:blipFill>
          <a:blip r:embed="rId4">
            <a:alphaModFix/>
          </a:blip>
          <a:stretch>
            <a:fillRect/>
          </a:stretch>
        </p:blipFill>
        <p:spPr>
          <a:xfrm>
            <a:off x="298952" y="1309650"/>
            <a:ext cx="4773222" cy="3028900"/>
          </a:xfrm>
          <a:prstGeom prst="rect">
            <a:avLst/>
          </a:prstGeom>
          <a:noFill/>
          <a:ln>
            <a:noFill/>
          </a:ln>
        </p:spPr>
      </p:pic>
      <p:sp>
        <p:nvSpPr>
          <p:cNvPr id="476" name="Google Shape;476;p6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sp>
        <p:nvSpPr>
          <p:cNvPr id="477" name="Google Shape;477;p67"/>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sp>
        <p:nvSpPr>
          <p:cNvPr id="478" name="Google Shape;478;p67"/>
          <p:cNvSpPr txBox="1"/>
          <p:nvPr/>
        </p:nvSpPr>
        <p:spPr>
          <a:xfrm>
            <a:off x="2612700" y="1518650"/>
            <a:ext cx="16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Blue</a:t>
            </a:r>
            <a:r>
              <a:rPr lang="en"/>
              <a:t> = Test Set</a:t>
            </a:r>
            <a:endParaRPr/>
          </a:p>
          <a:p>
            <a:pPr indent="0" lvl="0" marL="0" rtl="0" algn="l">
              <a:spcBef>
                <a:spcPts val="0"/>
              </a:spcBef>
              <a:spcAft>
                <a:spcPts val="0"/>
              </a:spcAft>
              <a:buNone/>
            </a:pPr>
            <a:r>
              <a:rPr lang="en">
                <a:solidFill>
                  <a:srgbClr val="990000"/>
                </a:solidFill>
              </a:rPr>
              <a:t>Red </a:t>
            </a:r>
            <a:r>
              <a:rPr lang="en"/>
              <a:t>= Train Set</a:t>
            </a:r>
            <a:endParaRPr/>
          </a:p>
        </p:txBody>
      </p:sp>
      <p:sp>
        <p:nvSpPr>
          <p:cNvPr id="479" name="Google Shape;479;p67"/>
          <p:cNvSpPr txBox="1"/>
          <p:nvPr/>
        </p:nvSpPr>
        <p:spPr>
          <a:xfrm>
            <a:off x="5554800" y="1309650"/>
            <a:ext cx="311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But what happens if we overfit on the training data? That means we would perform poorly on new test data!</a:t>
            </a:r>
            <a:endParaRPr/>
          </a:p>
        </p:txBody>
      </p:sp>
      <p:sp>
        <p:nvSpPr>
          <p:cNvPr id="480" name="Google Shape;480;p67"/>
          <p:cNvSpPr txBox="1"/>
          <p:nvPr/>
        </p:nvSpPr>
        <p:spPr>
          <a:xfrm>
            <a:off x="5554800" y="2318900"/>
            <a:ext cx="311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a good indication of training too much on the training data, you should look for the point to cut off training time!</a:t>
            </a:r>
            <a:endParaRPr/>
          </a:p>
        </p:txBody>
      </p:sp>
      <p:pic>
        <p:nvPicPr>
          <p:cNvPr id="481" name="Google Shape;481;p67"/>
          <p:cNvPicPr preferRelativeResize="0"/>
          <p:nvPr/>
        </p:nvPicPr>
        <p:blipFill>
          <a:blip r:embed="rId5">
            <a:alphaModFix/>
          </a:blip>
          <a:stretch>
            <a:fillRect/>
          </a:stretch>
        </p:blipFill>
        <p:spPr>
          <a:xfrm>
            <a:off x="-530151" y="988750"/>
            <a:ext cx="1381031" cy="1473100"/>
          </a:xfrm>
          <a:prstGeom prst="rect">
            <a:avLst/>
          </a:prstGeom>
          <a:noFill/>
          <a:ln>
            <a:noFill/>
          </a:ln>
        </p:spPr>
      </p:pic>
      <p:pic>
        <p:nvPicPr>
          <p:cNvPr id="482" name="Google Shape;482;p67"/>
          <p:cNvPicPr preferRelativeResize="0"/>
          <p:nvPr/>
        </p:nvPicPr>
        <p:blipFill>
          <a:blip r:embed="rId6">
            <a:alphaModFix/>
          </a:blip>
          <a:stretch>
            <a:fillRect/>
          </a:stretch>
        </p:blipFill>
        <p:spPr>
          <a:xfrm>
            <a:off x="5366500" y="3365600"/>
            <a:ext cx="2785151" cy="1669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6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Sections</a:t>
            </a:r>
            <a:endParaRPr b="1">
              <a:latin typeface="Roboto"/>
              <a:ea typeface="Roboto"/>
              <a:cs typeface="Roboto"/>
              <a:sym typeface="Roboto"/>
            </a:endParaRPr>
          </a:p>
        </p:txBody>
      </p:sp>
      <p:sp>
        <p:nvSpPr>
          <p:cNvPr id="488" name="Google Shape;488;p68"/>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6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494" name="Google Shape;494;p69"/>
          <p:cNvSpPr txBox="1"/>
          <p:nvPr/>
        </p:nvSpPr>
        <p:spPr>
          <a:xfrm>
            <a:off x="361625" y="728125"/>
            <a:ext cx="4542300" cy="1416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Regression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Classification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Clustering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Modeling Techniques </a:t>
            </a:r>
            <a:endParaRPr sz="1600">
              <a:solidFill>
                <a:srgbClr val="3C4043"/>
              </a:solidFill>
              <a:highlight>
                <a:srgbClr val="FFFFFF"/>
              </a:highlight>
              <a:latin typeface="Roboto"/>
              <a:ea typeface="Roboto"/>
              <a:cs typeface="Roboto"/>
              <a:sym typeface="Roboto"/>
            </a:endParaRPr>
          </a:p>
        </p:txBody>
      </p:sp>
      <p:pic>
        <p:nvPicPr>
          <p:cNvPr id="495" name="Google Shape;495;p69"/>
          <p:cNvPicPr preferRelativeResize="0"/>
          <p:nvPr/>
        </p:nvPicPr>
        <p:blipFill>
          <a:blip r:embed="rId4">
            <a:alphaModFix/>
          </a:blip>
          <a:stretch>
            <a:fillRect/>
          </a:stretch>
        </p:blipFill>
        <p:spPr>
          <a:xfrm>
            <a:off x="4298251" y="647575"/>
            <a:ext cx="4317624" cy="38483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70"/>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1: Feature Engineering</a:t>
            </a:r>
            <a:endParaRPr b="1">
              <a:latin typeface="Roboto"/>
              <a:ea typeface="Roboto"/>
              <a:cs typeface="Roboto"/>
              <a:sym typeface="Roboto"/>
            </a:endParaRPr>
          </a:p>
        </p:txBody>
      </p:sp>
      <p:sp>
        <p:nvSpPr>
          <p:cNvPr id="501" name="Google Shape;501;p70"/>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71"/>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Feature Engineering</a:t>
            </a:r>
            <a:endParaRPr b="1">
              <a:latin typeface="Roboto"/>
              <a:ea typeface="Roboto"/>
              <a:cs typeface="Roboto"/>
              <a:sym typeface="Roboto"/>
            </a:endParaRPr>
          </a:p>
        </p:txBody>
      </p:sp>
      <p:sp>
        <p:nvSpPr>
          <p:cNvPr id="507" name="Google Shape;507;p71"/>
          <p:cNvSpPr txBox="1"/>
          <p:nvPr/>
        </p:nvSpPr>
        <p:spPr>
          <a:xfrm>
            <a:off x="361625" y="728125"/>
            <a:ext cx="33309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u="sng">
                <a:solidFill>
                  <a:schemeClr val="hlink"/>
                </a:solidFill>
                <a:highlight>
                  <a:srgbClr val="FFFFFF"/>
                </a:highlight>
                <a:latin typeface="Roboto"/>
                <a:ea typeface="Roboto"/>
                <a:cs typeface="Roboto"/>
                <a:sym typeface="Roboto"/>
                <a:hlinkClick r:id="rId4"/>
              </a:rPr>
              <a:t>Feature engineering</a:t>
            </a:r>
            <a:r>
              <a:rPr lang="en" sz="1600">
                <a:solidFill>
                  <a:srgbClr val="3C4043"/>
                </a:solidFill>
                <a:highlight>
                  <a:srgbClr val="FFFFFF"/>
                </a:highlight>
                <a:latin typeface="Roboto"/>
                <a:ea typeface="Roboto"/>
                <a:cs typeface="Roboto"/>
                <a:sym typeface="Roboto"/>
              </a:rPr>
              <a:t> is the process of transforming raw data into features that better represent the underlying problem to the predictive models, resulting in improved model accuracy on unseen data. Feature engineering turn your inputs into things the algorithm can understand.</a:t>
            </a:r>
            <a:endParaRPr sz="1600">
              <a:solidFill>
                <a:srgbClr val="3C4043"/>
              </a:solidFill>
              <a:highlight>
                <a:srgbClr val="FFFFFF"/>
              </a:highlight>
              <a:latin typeface="Roboto"/>
              <a:ea typeface="Roboto"/>
              <a:cs typeface="Roboto"/>
              <a:sym typeface="Roboto"/>
            </a:endParaRPr>
          </a:p>
        </p:txBody>
      </p:sp>
      <p:pic>
        <p:nvPicPr>
          <p:cNvPr id="508" name="Google Shape;508;p71"/>
          <p:cNvPicPr preferRelativeResize="0"/>
          <p:nvPr/>
        </p:nvPicPr>
        <p:blipFill>
          <a:blip r:embed="rId5">
            <a:alphaModFix/>
          </a:blip>
          <a:stretch>
            <a:fillRect/>
          </a:stretch>
        </p:blipFill>
        <p:spPr>
          <a:xfrm>
            <a:off x="3939675" y="732013"/>
            <a:ext cx="4984849" cy="3679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72"/>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Feature Engineering</a:t>
            </a:r>
            <a:endParaRPr b="1">
              <a:latin typeface="Roboto"/>
              <a:ea typeface="Roboto"/>
              <a:cs typeface="Roboto"/>
              <a:sym typeface="Roboto"/>
            </a:endParaRPr>
          </a:p>
        </p:txBody>
      </p:sp>
      <p:sp>
        <p:nvSpPr>
          <p:cNvPr id="514" name="Google Shape;514;p72"/>
          <p:cNvSpPr txBox="1"/>
          <p:nvPr/>
        </p:nvSpPr>
        <p:spPr>
          <a:xfrm>
            <a:off x="361625" y="728125"/>
            <a:ext cx="4542300" cy="1416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Using dummy variables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scaling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Binning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Handling missing data</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Merging data </a:t>
            </a:r>
            <a:endParaRPr sz="1600">
              <a:solidFill>
                <a:srgbClr val="3C4043"/>
              </a:solidFill>
              <a:highlight>
                <a:srgbClr val="FFFFFF"/>
              </a:highlight>
              <a:latin typeface="Roboto"/>
              <a:ea typeface="Roboto"/>
              <a:cs typeface="Roboto"/>
              <a:sym typeface="Roboto"/>
            </a:endParaRPr>
          </a:p>
        </p:txBody>
      </p:sp>
      <p:pic>
        <p:nvPicPr>
          <p:cNvPr descr="Picture" id="515" name="Google Shape;515;p72"/>
          <p:cNvPicPr preferRelativeResize="0"/>
          <p:nvPr/>
        </p:nvPicPr>
        <p:blipFill>
          <a:blip r:embed="rId4">
            <a:alphaModFix/>
          </a:blip>
          <a:stretch>
            <a:fillRect/>
          </a:stretch>
        </p:blipFill>
        <p:spPr>
          <a:xfrm>
            <a:off x="4751525" y="537600"/>
            <a:ext cx="3999475" cy="3999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73"/>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2: Regression</a:t>
            </a:r>
            <a:endParaRPr b="1">
              <a:latin typeface="Roboto"/>
              <a:ea typeface="Roboto"/>
              <a:cs typeface="Roboto"/>
              <a:sym typeface="Roboto"/>
            </a:endParaRPr>
          </a:p>
        </p:txBody>
      </p:sp>
      <p:sp>
        <p:nvSpPr>
          <p:cNvPr id="521" name="Google Shape;521;p73"/>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9"/>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Machine Learning</a:t>
            </a:r>
            <a:endParaRPr b="1">
              <a:latin typeface="Roboto"/>
              <a:ea typeface="Roboto"/>
              <a:cs typeface="Roboto"/>
              <a:sym typeface="Roboto"/>
            </a:endParaRPr>
          </a:p>
        </p:txBody>
      </p:sp>
      <p:sp>
        <p:nvSpPr>
          <p:cNvPr id="161" name="Google Shape;161;p29"/>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74"/>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Regression</a:t>
            </a:r>
            <a:endParaRPr b="1">
              <a:latin typeface="Roboto"/>
              <a:ea typeface="Roboto"/>
              <a:cs typeface="Roboto"/>
              <a:sym typeface="Roboto"/>
            </a:endParaRPr>
          </a:p>
        </p:txBody>
      </p:sp>
      <p:sp>
        <p:nvSpPr>
          <p:cNvPr id="527" name="Google Shape;527;p74"/>
          <p:cNvSpPr txBox="1"/>
          <p:nvPr/>
        </p:nvSpPr>
        <p:spPr>
          <a:xfrm>
            <a:off x="361625" y="728125"/>
            <a:ext cx="3330900" cy="342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u="sng">
                <a:solidFill>
                  <a:schemeClr val="hlink"/>
                </a:solidFill>
                <a:highlight>
                  <a:srgbClr val="FFFFFF"/>
                </a:highlight>
                <a:latin typeface="Roboto"/>
                <a:ea typeface="Roboto"/>
                <a:cs typeface="Roboto"/>
                <a:sym typeface="Roboto"/>
                <a:hlinkClick r:id="rId4"/>
              </a:rPr>
              <a:t>Regression analysis</a:t>
            </a:r>
            <a:r>
              <a:rPr lang="en" sz="1600">
                <a:solidFill>
                  <a:srgbClr val="3C4043"/>
                </a:solidFill>
                <a:highlight>
                  <a:srgbClr val="FFFFFF"/>
                </a:highlight>
                <a:latin typeface="Roboto"/>
                <a:ea typeface="Roboto"/>
                <a:cs typeface="Roboto"/>
                <a:sym typeface="Roboto"/>
              </a:rPr>
              <a:t> is a form of predictive modelling technique which investigates the relationship between a dependent (target) and independent variable/s (predictor). This technique is used for forecasting, time series modelling and finding the causal effect relationship between the variables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Outputs typically have a continuous value</a:t>
            </a:r>
            <a:endParaRPr sz="1600">
              <a:solidFill>
                <a:srgbClr val="3C4043"/>
              </a:solidFill>
              <a:highlight>
                <a:srgbClr val="FFFFFF"/>
              </a:highlight>
              <a:latin typeface="Roboto"/>
              <a:ea typeface="Roboto"/>
              <a:cs typeface="Roboto"/>
              <a:sym typeface="Roboto"/>
            </a:endParaRPr>
          </a:p>
        </p:txBody>
      </p:sp>
      <p:pic>
        <p:nvPicPr>
          <p:cNvPr id="528" name="Google Shape;528;p74"/>
          <p:cNvPicPr preferRelativeResize="0"/>
          <p:nvPr/>
        </p:nvPicPr>
        <p:blipFill>
          <a:blip r:embed="rId5">
            <a:alphaModFix/>
          </a:blip>
          <a:stretch>
            <a:fillRect/>
          </a:stretch>
        </p:blipFill>
        <p:spPr>
          <a:xfrm>
            <a:off x="4572000" y="516725"/>
            <a:ext cx="4016749" cy="4035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75"/>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Regression</a:t>
            </a:r>
            <a:endParaRPr b="1">
              <a:latin typeface="Roboto"/>
              <a:ea typeface="Roboto"/>
              <a:cs typeface="Roboto"/>
              <a:sym typeface="Roboto"/>
            </a:endParaRPr>
          </a:p>
        </p:txBody>
      </p:sp>
      <p:sp>
        <p:nvSpPr>
          <p:cNvPr id="534" name="Google Shape;534;p75"/>
          <p:cNvSpPr txBox="1"/>
          <p:nvPr/>
        </p:nvSpPr>
        <p:spPr>
          <a:xfrm>
            <a:off x="361625" y="728125"/>
            <a:ext cx="3422400" cy="2647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regression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linear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multivariate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Metrics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transformations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Advanced modeling techniques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Exercise:</a:t>
            </a:r>
            <a:r>
              <a:rPr lang="en" sz="1600">
                <a:solidFill>
                  <a:srgbClr val="3C4043"/>
                </a:solidFill>
                <a:highlight>
                  <a:srgbClr val="FFFFFF"/>
                </a:highlight>
                <a:latin typeface="Roboto"/>
                <a:ea typeface="Roboto"/>
                <a:cs typeface="Roboto"/>
                <a:sym typeface="Roboto"/>
              </a:rPr>
              <a:t> Prediction of the length of a salmon as a function of its age and weight</a:t>
            </a:r>
            <a:endParaRPr sz="1600">
              <a:solidFill>
                <a:srgbClr val="3C4043"/>
              </a:solidFill>
              <a:highlight>
                <a:srgbClr val="FFFFFF"/>
              </a:highlight>
              <a:latin typeface="Roboto"/>
              <a:ea typeface="Roboto"/>
              <a:cs typeface="Roboto"/>
              <a:sym typeface="Roboto"/>
            </a:endParaRPr>
          </a:p>
        </p:txBody>
      </p:sp>
      <p:pic>
        <p:nvPicPr>
          <p:cNvPr id="535" name="Google Shape;535;p75"/>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536" name="Google Shape;536;p75"/>
          <p:cNvSpPr/>
          <p:nvPr/>
        </p:nvSpPr>
        <p:spPr>
          <a:xfrm>
            <a:off x="4815025" y="1918725"/>
            <a:ext cx="1804200" cy="2223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7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Regression</a:t>
            </a:r>
            <a:endParaRPr b="1">
              <a:latin typeface="Roboto"/>
              <a:ea typeface="Roboto"/>
              <a:cs typeface="Roboto"/>
              <a:sym typeface="Roboto"/>
            </a:endParaRPr>
          </a:p>
        </p:txBody>
      </p:sp>
      <p:sp>
        <p:nvSpPr>
          <p:cNvPr id="542" name="Google Shape;542;p76"/>
          <p:cNvSpPr txBox="1"/>
          <p:nvPr/>
        </p:nvSpPr>
        <p:spPr>
          <a:xfrm>
            <a:off x="361625" y="728125"/>
            <a:ext cx="4028100" cy="2893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Forecast future sales, demand, supply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Predicting house prices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 relationship between the features and the target (i.e.  programmatic relationship between humidity and amount of rainfall to  energy prices, relationship between advertising costs to sales,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Francis Galton and the study of father-son height</a:t>
            </a:r>
            <a:endParaRPr sz="1600">
              <a:solidFill>
                <a:srgbClr val="3C4043"/>
              </a:solidFill>
              <a:highlight>
                <a:srgbClr val="FFFFFF"/>
              </a:highlight>
              <a:latin typeface="Roboto"/>
              <a:ea typeface="Roboto"/>
              <a:cs typeface="Roboto"/>
              <a:sym typeface="Roboto"/>
            </a:endParaRPr>
          </a:p>
        </p:txBody>
      </p:sp>
      <p:pic>
        <p:nvPicPr>
          <p:cNvPr id="543" name="Google Shape;543;p76"/>
          <p:cNvPicPr preferRelativeResize="0"/>
          <p:nvPr/>
        </p:nvPicPr>
        <p:blipFill>
          <a:blip r:embed="rId4">
            <a:alphaModFix/>
          </a:blip>
          <a:stretch>
            <a:fillRect/>
          </a:stretch>
        </p:blipFill>
        <p:spPr>
          <a:xfrm>
            <a:off x="4519150" y="1499174"/>
            <a:ext cx="4484798" cy="26301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7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Regression</a:t>
            </a:r>
            <a:endParaRPr b="1">
              <a:latin typeface="Roboto"/>
              <a:ea typeface="Roboto"/>
              <a:cs typeface="Roboto"/>
              <a:sym typeface="Roboto"/>
            </a:endParaRPr>
          </a:p>
        </p:txBody>
      </p:sp>
      <p:sp>
        <p:nvSpPr>
          <p:cNvPr id="549" name="Google Shape;549;p77"/>
          <p:cNvSpPr txBox="1"/>
          <p:nvPr/>
        </p:nvSpPr>
        <p:spPr>
          <a:xfrm>
            <a:off x="361625" y="728125"/>
            <a:ext cx="4028100" cy="3879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Forecast future sales, demand, supply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Extracting contribution charts—identifying numerical contributions of  each feature towards predicting our target variable (i.e. Market Mix  Modelling)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 relationship between the features and the target (i.e.  programmatic relationship between humidity and amount of rainfall to  energy prices, relationship between advertising costs to sales,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Francis Galton and the study of father-son height</a:t>
            </a:r>
            <a:endParaRPr sz="1600">
              <a:solidFill>
                <a:srgbClr val="3C4043"/>
              </a:solidFill>
              <a:highlight>
                <a:srgbClr val="FFFFFF"/>
              </a:highlight>
              <a:latin typeface="Roboto"/>
              <a:ea typeface="Roboto"/>
              <a:cs typeface="Roboto"/>
              <a:sym typeface="Roboto"/>
            </a:endParaRPr>
          </a:p>
        </p:txBody>
      </p:sp>
      <p:pic>
        <p:nvPicPr>
          <p:cNvPr id="550" name="Google Shape;550;p77"/>
          <p:cNvPicPr preferRelativeResize="0"/>
          <p:nvPr/>
        </p:nvPicPr>
        <p:blipFill>
          <a:blip r:embed="rId4">
            <a:alphaModFix/>
          </a:blip>
          <a:stretch>
            <a:fillRect/>
          </a:stretch>
        </p:blipFill>
        <p:spPr>
          <a:xfrm>
            <a:off x="4519150" y="1499174"/>
            <a:ext cx="4484798" cy="2630101"/>
          </a:xfrm>
          <a:prstGeom prst="rect">
            <a:avLst/>
          </a:prstGeom>
          <a:noFill/>
          <a:ln>
            <a:noFill/>
          </a:ln>
        </p:spPr>
      </p:pic>
      <p:pic>
        <p:nvPicPr>
          <p:cNvPr id="551" name="Google Shape;551;p77"/>
          <p:cNvPicPr preferRelativeResize="0"/>
          <p:nvPr/>
        </p:nvPicPr>
        <p:blipFill rotWithShape="1">
          <a:blip r:embed="rId5">
            <a:alphaModFix/>
          </a:blip>
          <a:srcRect b="6295" l="7810" r="6079" t="2984"/>
          <a:stretch/>
        </p:blipFill>
        <p:spPr>
          <a:xfrm>
            <a:off x="5585000" y="582475"/>
            <a:ext cx="2674925" cy="4085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7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57" name="Google Shape;557;p78"/>
          <p:cNvPicPr preferRelativeResize="0"/>
          <p:nvPr/>
        </p:nvPicPr>
        <p:blipFill>
          <a:blip r:embed="rId4">
            <a:alphaModFix/>
          </a:blip>
          <a:stretch>
            <a:fillRect/>
          </a:stretch>
        </p:blipFill>
        <p:spPr>
          <a:xfrm>
            <a:off x="340700" y="777625"/>
            <a:ext cx="5300294" cy="4166400"/>
          </a:xfrm>
          <a:prstGeom prst="rect">
            <a:avLst/>
          </a:prstGeom>
          <a:noFill/>
          <a:ln>
            <a:noFill/>
          </a:ln>
        </p:spPr>
      </p:pic>
      <p:sp>
        <p:nvSpPr>
          <p:cNvPr id="558" name="Google Shape;558;p78"/>
          <p:cNvSpPr txBox="1"/>
          <p:nvPr/>
        </p:nvSpPr>
        <p:spPr>
          <a:xfrm>
            <a:off x="5413550" y="1907000"/>
            <a:ext cx="3537000" cy="15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All we're trying to do when we</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calculate our regression line is</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draw a line that's as close to</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every dot as possible.</a:t>
            </a:r>
            <a:endParaRPr sz="1600">
              <a:solidFill>
                <a:srgbClr val="313131"/>
              </a:solidFill>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p7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64" name="Google Shape;564;p79"/>
          <p:cNvPicPr preferRelativeResize="0"/>
          <p:nvPr/>
        </p:nvPicPr>
        <p:blipFill>
          <a:blip r:embed="rId4">
            <a:alphaModFix/>
          </a:blip>
          <a:stretch>
            <a:fillRect/>
          </a:stretch>
        </p:blipFill>
        <p:spPr>
          <a:xfrm>
            <a:off x="340700" y="777625"/>
            <a:ext cx="5300294" cy="4166400"/>
          </a:xfrm>
          <a:prstGeom prst="rect">
            <a:avLst/>
          </a:prstGeom>
          <a:noFill/>
          <a:ln>
            <a:noFill/>
          </a:ln>
        </p:spPr>
      </p:pic>
      <p:sp>
        <p:nvSpPr>
          <p:cNvPr id="565" name="Google Shape;565;p79"/>
          <p:cNvSpPr txBox="1"/>
          <p:nvPr/>
        </p:nvSpPr>
        <p:spPr>
          <a:xfrm>
            <a:off x="5413550" y="1907000"/>
            <a:ext cx="3537000" cy="15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13131"/>
                </a:solidFill>
              </a:rPr>
              <a:t>All we're trying to do when we</a:t>
            </a:r>
            <a:endParaRPr sz="1600">
              <a:solidFill>
                <a:srgbClr val="313131"/>
              </a:solidFill>
            </a:endParaRPr>
          </a:p>
          <a:p>
            <a:pPr indent="0" lvl="0" marL="0" rtl="0" algn="l">
              <a:lnSpc>
                <a:spcPct val="115000"/>
              </a:lnSpc>
              <a:spcBef>
                <a:spcPts val="0"/>
              </a:spcBef>
              <a:spcAft>
                <a:spcPts val="0"/>
              </a:spcAft>
              <a:buNone/>
            </a:pPr>
            <a:r>
              <a:rPr lang="en" sz="1600">
                <a:solidFill>
                  <a:srgbClr val="313131"/>
                </a:solidFill>
              </a:rPr>
              <a:t>calculate our regression line is</a:t>
            </a:r>
            <a:endParaRPr sz="1600">
              <a:solidFill>
                <a:srgbClr val="313131"/>
              </a:solidFill>
            </a:endParaRPr>
          </a:p>
          <a:p>
            <a:pPr indent="0" lvl="0" marL="0" rtl="0" algn="l">
              <a:lnSpc>
                <a:spcPct val="115000"/>
              </a:lnSpc>
              <a:spcBef>
                <a:spcPts val="0"/>
              </a:spcBef>
              <a:spcAft>
                <a:spcPts val="0"/>
              </a:spcAft>
              <a:buNone/>
            </a:pPr>
            <a:r>
              <a:rPr lang="en" sz="1600">
                <a:solidFill>
                  <a:srgbClr val="313131"/>
                </a:solidFill>
              </a:rPr>
              <a:t>draw a line that's as close to</a:t>
            </a:r>
            <a:endParaRPr sz="1600">
              <a:solidFill>
                <a:srgbClr val="313131"/>
              </a:solidFill>
            </a:endParaRPr>
          </a:p>
          <a:p>
            <a:pPr indent="0" lvl="0" marL="0" rtl="0" algn="l">
              <a:lnSpc>
                <a:spcPct val="115000"/>
              </a:lnSpc>
              <a:spcBef>
                <a:spcPts val="0"/>
              </a:spcBef>
              <a:spcAft>
                <a:spcPts val="0"/>
              </a:spcAft>
              <a:buNone/>
            </a:pPr>
            <a:r>
              <a:rPr lang="en" sz="1600">
                <a:solidFill>
                  <a:srgbClr val="313131"/>
                </a:solidFill>
              </a:rPr>
              <a:t>every dot as possible.</a:t>
            </a:r>
            <a:endParaRPr sz="1600">
              <a:solidFill>
                <a:srgbClr val="313131"/>
              </a:solidFill>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8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71" name="Google Shape;571;p80"/>
          <p:cNvSpPr txBox="1"/>
          <p:nvPr/>
        </p:nvSpPr>
        <p:spPr>
          <a:xfrm>
            <a:off x="5413550" y="1907000"/>
            <a:ext cx="3537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313131"/>
                </a:solidFill>
              </a:rPr>
              <a:t>For classic linear regression, or</a:t>
            </a:r>
            <a:endParaRPr sz="1600">
              <a:solidFill>
                <a:srgbClr val="313131"/>
              </a:solidFill>
            </a:endParaRPr>
          </a:p>
          <a:p>
            <a:pPr indent="0" lvl="0" marL="0" rtl="0" algn="l">
              <a:spcBef>
                <a:spcPts val="0"/>
              </a:spcBef>
              <a:spcAft>
                <a:spcPts val="0"/>
              </a:spcAft>
              <a:buClr>
                <a:schemeClr val="dk1"/>
              </a:buClr>
              <a:buSzPts val="1100"/>
              <a:buFont typeface="Arial"/>
              <a:buNone/>
            </a:pPr>
            <a:r>
              <a:rPr lang="en" sz="1600">
                <a:solidFill>
                  <a:srgbClr val="313131"/>
                </a:solidFill>
              </a:rPr>
              <a:t>"Least Squares Method", you</a:t>
            </a:r>
            <a:endParaRPr sz="1600">
              <a:solidFill>
                <a:srgbClr val="313131"/>
              </a:solidFill>
            </a:endParaRPr>
          </a:p>
          <a:p>
            <a:pPr indent="0" lvl="0" marL="0" rtl="0" algn="l">
              <a:spcBef>
                <a:spcPts val="0"/>
              </a:spcBef>
              <a:spcAft>
                <a:spcPts val="0"/>
              </a:spcAft>
              <a:buClr>
                <a:schemeClr val="dk1"/>
              </a:buClr>
              <a:buSzPts val="1100"/>
              <a:buFont typeface="Arial"/>
              <a:buNone/>
            </a:pPr>
            <a:r>
              <a:rPr lang="en" sz="1600">
                <a:solidFill>
                  <a:srgbClr val="313131"/>
                </a:solidFill>
              </a:rPr>
              <a:t>only measure the closeness in</a:t>
            </a:r>
            <a:endParaRPr sz="1600">
              <a:solidFill>
                <a:srgbClr val="313131"/>
              </a:solidFill>
            </a:endParaRPr>
          </a:p>
          <a:p>
            <a:pPr indent="0" lvl="0" marL="0" rtl="0" algn="l">
              <a:spcBef>
                <a:spcPts val="0"/>
              </a:spcBef>
              <a:spcAft>
                <a:spcPts val="0"/>
              </a:spcAft>
              <a:buNone/>
            </a:pPr>
            <a:r>
              <a:rPr lang="en" sz="1600">
                <a:solidFill>
                  <a:srgbClr val="313131"/>
                </a:solidFill>
              </a:rPr>
              <a:t>the "up and down" direction</a:t>
            </a:r>
            <a:endParaRPr sz="1600">
              <a:solidFill>
                <a:srgbClr val="313131"/>
              </a:solidFill>
            </a:endParaRPr>
          </a:p>
        </p:txBody>
      </p:sp>
      <p:pic>
        <p:nvPicPr>
          <p:cNvPr id="572" name="Google Shape;572;p80"/>
          <p:cNvPicPr preferRelativeResize="0"/>
          <p:nvPr/>
        </p:nvPicPr>
        <p:blipFill>
          <a:blip r:embed="rId4">
            <a:alphaModFix/>
          </a:blip>
          <a:stretch>
            <a:fillRect/>
          </a:stretch>
        </p:blipFill>
        <p:spPr>
          <a:xfrm>
            <a:off x="152400" y="824700"/>
            <a:ext cx="5108750" cy="389943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8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78" name="Google Shape;578;p81"/>
          <p:cNvSpPr txBox="1"/>
          <p:nvPr/>
        </p:nvSpPr>
        <p:spPr>
          <a:xfrm>
            <a:off x="5378250" y="1306800"/>
            <a:ext cx="3537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Our goal with linear regression</a:t>
            </a:r>
            <a:endParaRPr sz="1600">
              <a:solidFill>
                <a:srgbClr val="313131"/>
              </a:solidFill>
            </a:endParaRPr>
          </a:p>
          <a:p>
            <a:pPr indent="0" lvl="0" marL="0" rtl="0" algn="l">
              <a:spcBef>
                <a:spcPts val="0"/>
              </a:spcBef>
              <a:spcAft>
                <a:spcPts val="0"/>
              </a:spcAft>
              <a:buNone/>
            </a:pPr>
            <a:r>
              <a:rPr lang="en" sz="1600">
                <a:solidFill>
                  <a:srgbClr val="313131"/>
                </a:solidFill>
              </a:rPr>
              <a:t>is to </a:t>
            </a:r>
            <a:r>
              <a:rPr b="1" lang="en" sz="1600">
                <a:solidFill>
                  <a:srgbClr val="313131"/>
                </a:solidFill>
              </a:rPr>
              <a:t>minimize the vertical</a:t>
            </a:r>
            <a:endParaRPr b="1" sz="1600">
              <a:solidFill>
                <a:srgbClr val="313131"/>
              </a:solidFill>
            </a:endParaRPr>
          </a:p>
          <a:p>
            <a:pPr indent="0" lvl="0" marL="0" rtl="0" algn="l">
              <a:spcBef>
                <a:spcPts val="0"/>
              </a:spcBef>
              <a:spcAft>
                <a:spcPts val="0"/>
              </a:spcAft>
              <a:buNone/>
            </a:pPr>
            <a:r>
              <a:rPr b="1" lang="en" sz="1600">
                <a:solidFill>
                  <a:srgbClr val="313131"/>
                </a:solidFill>
              </a:rPr>
              <a:t>distance between all the data</a:t>
            </a:r>
            <a:endParaRPr b="1" sz="1600">
              <a:solidFill>
                <a:srgbClr val="313131"/>
              </a:solidFill>
            </a:endParaRPr>
          </a:p>
          <a:p>
            <a:pPr indent="0" lvl="0" marL="0" rtl="0" algn="l">
              <a:spcBef>
                <a:spcPts val="0"/>
              </a:spcBef>
              <a:spcAft>
                <a:spcPts val="0"/>
              </a:spcAft>
              <a:buNone/>
            </a:pPr>
            <a:r>
              <a:rPr b="1" lang="en" sz="1600">
                <a:solidFill>
                  <a:srgbClr val="313131"/>
                </a:solidFill>
              </a:rPr>
              <a:t>points and our line</a:t>
            </a:r>
            <a:r>
              <a:rPr lang="en" sz="1600">
                <a:solidFill>
                  <a:srgbClr val="313131"/>
                </a:solidFill>
              </a:rPr>
              <a:t>.</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So in determining the best line,</a:t>
            </a:r>
            <a:endParaRPr sz="1600">
              <a:solidFill>
                <a:srgbClr val="313131"/>
              </a:solidFill>
            </a:endParaRPr>
          </a:p>
          <a:p>
            <a:pPr indent="0" lvl="0" marL="0" rtl="0" algn="l">
              <a:spcBef>
                <a:spcPts val="0"/>
              </a:spcBef>
              <a:spcAft>
                <a:spcPts val="0"/>
              </a:spcAft>
              <a:buNone/>
            </a:pPr>
            <a:r>
              <a:rPr b="1" lang="en" sz="1600">
                <a:solidFill>
                  <a:srgbClr val="313131"/>
                </a:solidFill>
              </a:rPr>
              <a:t>we are attempting to minimize</a:t>
            </a:r>
            <a:endParaRPr b="1" sz="1600">
              <a:solidFill>
                <a:srgbClr val="313131"/>
              </a:solidFill>
            </a:endParaRPr>
          </a:p>
          <a:p>
            <a:pPr indent="0" lvl="0" marL="0" rtl="0" algn="l">
              <a:spcBef>
                <a:spcPts val="0"/>
              </a:spcBef>
              <a:spcAft>
                <a:spcPts val="0"/>
              </a:spcAft>
              <a:buNone/>
            </a:pPr>
            <a:r>
              <a:rPr b="1" lang="en" sz="1600">
                <a:solidFill>
                  <a:srgbClr val="313131"/>
                </a:solidFill>
              </a:rPr>
              <a:t>the distance between all the</a:t>
            </a:r>
            <a:endParaRPr b="1" sz="1600">
              <a:solidFill>
                <a:srgbClr val="313131"/>
              </a:solidFill>
            </a:endParaRPr>
          </a:p>
          <a:p>
            <a:pPr indent="0" lvl="0" marL="0" rtl="0" algn="l">
              <a:spcBef>
                <a:spcPts val="0"/>
              </a:spcBef>
              <a:spcAft>
                <a:spcPts val="0"/>
              </a:spcAft>
              <a:buNone/>
            </a:pPr>
            <a:r>
              <a:rPr b="1" lang="en" sz="1600">
                <a:solidFill>
                  <a:srgbClr val="313131"/>
                </a:solidFill>
              </a:rPr>
              <a:t>points and their distance to</a:t>
            </a:r>
            <a:endParaRPr b="1" sz="1600">
              <a:solidFill>
                <a:srgbClr val="313131"/>
              </a:solidFill>
            </a:endParaRPr>
          </a:p>
          <a:p>
            <a:pPr indent="0" lvl="0" marL="0" rtl="0" algn="l">
              <a:spcBef>
                <a:spcPts val="0"/>
              </a:spcBef>
              <a:spcAft>
                <a:spcPts val="0"/>
              </a:spcAft>
              <a:buNone/>
            </a:pPr>
            <a:r>
              <a:rPr b="1" lang="en" sz="1600">
                <a:solidFill>
                  <a:srgbClr val="313131"/>
                </a:solidFill>
              </a:rPr>
              <a:t>our line</a:t>
            </a:r>
            <a:r>
              <a:rPr lang="en" sz="1600">
                <a:solidFill>
                  <a:srgbClr val="313131"/>
                </a:solidFill>
              </a:rPr>
              <a:t>.</a:t>
            </a:r>
            <a:endParaRPr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79" name="Google Shape;579;p81"/>
          <p:cNvPicPr preferRelativeResize="0"/>
          <p:nvPr/>
        </p:nvPicPr>
        <p:blipFill>
          <a:blip r:embed="rId4">
            <a:alphaModFix/>
          </a:blip>
          <a:stretch>
            <a:fillRect/>
          </a:stretch>
        </p:blipFill>
        <p:spPr>
          <a:xfrm>
            <a:off x="175925" y="979225"/>
            <a:ext cx="5155250" cy="3743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sp>
        <p:nvSpPr>
          <p:cNvPr id="584" name="Google Shape;584;p8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85" name="Google Shape;585;p82"/>
          <p:cNvSpPr txBox="1"/>
          <p:nvPr/>
        </p:nvSpPr>
        <p:spPr>
          <a:xfrm>
            <a:off x="5378250" y="1306800"/>
            <a:ext cx="353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For example, one of the most</a:t>
            </a:r>
            <a:endParaRPr sz="1600">
              <a:solidFill>
                <a:srgbClr val="313131"/>
              </a:solidFill>
            </a:endParaRPr>
          </a:p>
          <a:p>
            <a:pPr indent="0" lvl="0" marL="0" rtl="0" algn="l">
              <a:spcBef>
                <a:spcPts val="0"/>
              </a:spcBef>
              <a:spcAft>
                <a:spcPts val="0"/>
              </a:spcAft>
              <a:buNone/>
            </a:pPr>
            <a:r>
              <a:rPr lang="en" sz="1600">
                <a:solidFill>
                  <a:srgbClr val="313131"/>
                </a:solidFill>
              </a:rPr>
              <a:t>popular methods is the </a:t>
            </a:r>
            <a:r>
              <a:rPr b="1" lang="en" sz="1600">
                <a:solidFill>
                  <a:srgbClr val="313131"/>
                </a:solidFill>
              </a:rPr>
              <a:t>least</a:t>
            </a:r>
            <a:endParaRPr b="1" sz="1600">
              <a:solidFill>
                <a:srgbClr val="313131"/>
              </a:solidFill>
            </a:endParaRPr>
          </a:p>
          <a:p>
            <a:pPr indent="0" lvl="0" marL="0" rtl="0" algn="l">
              <a:spcBef>
                <a:spcPts val="0"/>
              </a:spcBef>
              <a:spcAft>
                <a:spcPts val="0"/>
              </a:spcAft>
              <a:buNone/>
            </a:pPr>
            <a:r>
              <a:rPr b="1" lang="en" sz="1600">
                <a:solidFill>
                  <a:srgbClr val="313131"/>
                </a:solidFill>
              </a:rPr>
              <a:t>squares method.</a:t>
            </a:r>
            <a:endParaRPr b="1"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Here we have blue data points</a:t>
            </a:r>
            <a:endParaRPr sz="1600">
              <a:solidFill>
                <a:srgbClr val="313131"/>
              </a:solidFill>
            </a:endParaRPr>
          </a:p>
          <a:p>
            <a:pPr indent="0" lvl="0" marL="0" rtl="0" algn="l">
              <a:spcBef>
                <a:spcPts val="0"/>
              </a:spcBef>
              <a:spcAft>
                <a:spcPts val="0"/>
              </a:spcAft>
              <a:buNone/>
            </a:pPr>
            <a:r>
              <a:rPr lang="en" sz="1600">
                <a:solidFill>
                  <a:srgbClr val="313131"/>
                </a:solidFill>
              </a:rPr>
              <a:t>along an x and y axis.</a:t>
            </a:r>
            <a:endParaRPr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86" name="Google Shape;586;p82"/>
          <p:cNvPicPr preferRelativeResize="0"/>
          <p:nvPr/>
        </p:nvPicPr>
        <p:blipFill>
          <a:blip r:embed="rId4">
            <a:alphaModFix/>
          </a:blip>
          <a:stretch>
            <a:fillRect/>
          </a:stretch>
        </p:blipFill>
        <p:spPr>
          <a:xfrm>
            <a:off x="152400" y="824700"/>
            <a:ext cx="5073450" cy="396476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8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92" name="Google Shape;592;p83"/>
          <p:cNvSpPr txBox="1"/>
          <p:nvPr/>
        </p:nvSpPr>
        <p:spPr>
          <a:xfrm>
            <a:off x="5378250" y="1306800"/>
            <a:ext cx="353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Now we want to fit a li</a:t>
            </a:r>
            <a:r>
              <a:rPr b="1" lang="en" sz="1600">
                <a:solidFill>
                  <a:srgbClr val="313131"/>
                </a:solidFill>
              </a:rPr>
              <a:t>near</a:t>
            </a:r>
            <a:endParaRPr b="1" sz="1600">
              <a:solidFill>
                <a:srgbClr val="313131"/>
              </a:solidFill>
            </a:endParaRPr>
          </a:p>
          <a:p>
            <a:pPr indent="0" lvl="0" marL="0" rtl="0" algn="l">
              <a:spcBef>
                <a:spcPts val="0"/>
              </a:spcBef>
              <a:spcAft>
                <a:spcPts val="0"/>
              </a:spcAft>
              <a:buNone/>
            </a:pPr>
            <a:r>
              <a:rPr b="1" lang="en" sz="1600">
                <a:solidFill>
                  <a:srgbClr val="313131"/>
                </a:solidFill>
              </a:rPr>
              <a:t>regression line.</a:t>
            </a:r>
            <a:endParaRPr b="1"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The question is, h</a:t>
            </a:r>
            <a:r>
              <a:rPr b="1" lang="en" sz="1600">
                <a:solidFill>
                  <a:srgbClr val="313131"/>
                </a:solidFill>
              </a:rPr>
              <a:t>ow do we</a:t>
            </a:r>
            <a:endParaRPr b="1" sz="1600">
              <a:solidFill>
                <a:srgbClr val="313131"/>
              </a:solidFill>
            </a:endParaRPr>
          </a:p>
          <a:p>
            <a:pPr indent="0" lvl="0" marL="0" rtl="0" algn="l">
              <a:spcBef>
                <a:spcPts val="0"/>
              </a:spcBef>
              <a:spcAft>
                <a:spcPts val="0"/>
              </a:spcAft>
              <a:buNone/>
            </a:pPr>
            <a:r>
              <a:rPr b="1" lang="en" sz="1600">
                <a:solidFill>
                  <a:srgbClr val="313131"/>
                </a:solidFill>
              </a:rPr>
              <a:t>decide which line is the best</a:t>
            </a:r>
            <a:endParaRPr b="1" sz="1600">
              <a:solidFill>
                <a:srgbClr val="313131"/>
              </a:solidFill>
            </a:endParaRPr>
          </a:p>
          <a:p>
            <a:pPr indent="0" lvl="0" marL="0" rtl="0" algn="l">
              <a:spcBef>
                <a:spcPts val="0"/>
              </a:spcBef>
              <a:spcAft>
                <a:spcPts val="0"/>
              </a:spcAft>
              <a:buNone/>
            </a:pPr>
            <a:r>
              <a:rPr b="1" lang="en" sz="1600">
                <a:solidFill>
                  <a:srgbClr val="313131"/>
                </a:solidFill>
              </a:rPr>
              <a:t>fitting one?</a:t>
            </a:r>
            <a:endParaRPr b="1"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93" name="Google Shape;593;p83"/>
          <p:cNvPicPr preferRelativeResize="0"/>
          <p:nvPr/>
        </p:nvPicPr>
        <p:blipFill>
          <a:blip r:embed="rId4">
            <a:alphaModFix/>
          </a:blip>
          <a:stretch>
            <a:fillRect/>
          </a:stretch>
        </p:blipFill>
        <p:spPr>
          <a:xfrm>
            <a:off x="152400" y="824700"/>
            <a:ext cx="5073449" cy="40968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167" name="Google Shape;167;p30"/>
          <p:cNvSpPr txBox="1"/>
          <p:nvPr/>
        </p:nvSpPr>
        <p:spPr>
          <a:xfrm>
            <a:off x="232775" y="610450"/>
            <a:ext cx="4542300" cy="4617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Machine Learning? </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Statistics vs Machine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a good model?</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Contextualizing ML Approaches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Defining an ML Problem</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Analytics Process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Development Workflow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Basic ML Concepts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Features vs Label / Target Variables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Domain Expertise</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Train / Test Split</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Baseline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Algorithms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Champion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Maintenance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168" name="Google Shape;168;p30"/>
          <p:cNvPicPr preferRelativeResize="0"/>
          <p:nvPr/>
        </p:nvPicPr>
        <p:blipFill rotWithShape="1">
          <a:blip r:embed="rId4">
            <a:alphaModFix/>
          </a:blip>
          <a:srcRect b="0" l="0" r="3809" t="0"/>
          <a:stretch/>
        </p:blipFill>
        <p:spPr>
          <a:xfrm>
            <a:off x="4623350" y="1110050"/>
            <a:ext cx="4398250" cy="31184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8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99" name="Google Shape;599;p84"/>
          <p:cNvSpPr txBox="1"/>
          <p:nvPr/>
        </p:nvSpPr>
        <p:spPr>
          <a:xfrm>
            <a:off x="5378250" y="1306800"/>
            <a:ext cx="3537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We’ll use the </a:t>
            </a:r>
            <a:r>
              <a:rPr b="1" lang="en" sz="1600">
                <a:solidFill>
                  <a:srgbClr val="313131"/>
                </a:solidFill>
              </a:rPr>
              <a:t>Least Squares</a:t>
            </a:r>
            <a:endParaRPr b="1" sz="1600">
              <a:solidFill>
                <a:srgbClr val="313131"/>
              </a:solidFill>
            </a:endParaRPr>
          </a:p>
          <a:p>
            <a:pPr indent="0" lvl="0" marL="0" rtl="0" algn="l">
              <a:spcBef>
                <a:spcPts val="0"/>
              </a:spcBef>
              <a:spcAft>
                <a:spcPts val="0"/>
              </a:spcAft>
              <a:buNone/>
            </a:pPr>
            <a:r>
              <a:rPr b="1" lang="en" sz="1600">
                <a:solidFill>
                  <a:srgbClr val="313131"/>
                </a:solidFill>
              </a:rPr>
              <a:t>Method,</a:t>
            </a:r>
            <a:r>
              <a:rPr lang="en" sz="1600">
                <a:solidFill>
                  <a:srgbClr val="313131"/>
                </a:solidFill>
              </a:rPr>
              <a:t> which is fitted by</a:t>
            </a:r>
            <a:endParaRPr sz="1600">
              <a:solidFill>
                <a:srgbClr val="313131"/>
              </a:solidFill>
            </a:endParaRPr>
          </a:p>
          <a:p>
            <a:pPr indent="0" lvl="0" marL="0" rtl="0" algn="l">
              <a:spcBef>
                <a:spcPts val="0"/>
              </a:spcBef>
              <a:spcAft>
                <a:spcPts val="0"/>
              </a:spcAft>
              <a:buNone/>
            </a:pPr>
            <a:r>
              <a:rPr b="1" lang="en" sz="1600">
                <a:solidFill>
                  <a:srgbClr val="313131"/>
                </a:solidFill>
              </a:rPr>
              <a:t>minimizing the sum of squares</a:t>
            </a:r>
            <a:endParaRPr b="1" sz="1600">
              <a:solidFill>
                <a:srgbClr val="313131"/>
              </a:solidFill>
            </a:endParaRPr>
          </a:p>
          <a:p>
            <a:pPr indent="0" lvl="0" marL="0" rtl="0" algn="l">
              <a:spcBef>
                <a:spcPts val="0"/>
              </a:spcBef>
              <a:spcAft>
                <a:spcPts val="0"/>
              </a:spcAft>
              <a:buNone/>
            </a:pPr>
            <a:r>
              <a:rPr b="1" lang="en" sz="1600">
                <a:solidFill>
                  <a:srgbClr val="313131"/>
                </a:solidFill>
              </a:rPr>
              <a:t>of the residuals.</a:t>
            </a:r>
            <a:endParaRPr b="1" sz="1600">
              <a:solidFill>
                <a:srgbClr val="313131"/>
              </a:solidFill>
            </a:endParaRPr>
          </a:p>
          <a:p>
            <a:pPr indent="0" lvl="0" marL="0" rtl="0" algn="l">
              <a:spcBef>
                <a:spcPts val="0"/>
              </a:spcBef>
              <a:spcAft>
                <a:spcPts val="0"/>
              </a:spcAft>
              <a:buNone/>
            </a:pPr>
            <a:r>
              <a:t/>
            </a:r>
            <a:endParaRPr b="1" sz="1600">
              <a:solidFill>
                <a:srgbClr val="313131"/>
              </a:solidFill>
            </a:endParaRPr>
          </a:p>
          <a:p>
            <a:pPr indent="0" lvl="0" marL="0" rtl="0" algn="l">
              <a:spcBef>
                <a:spcPts val="0"/>
              </a:spcBef>
              <a:spcAft>
                <a:spcPts val="0"/>
              </a:spcAft>
              <a:buNone/>
            </a:pPr>
            <a:r>
              <a:rPr lang="en" sz="1600">
                <a:solidFill>
                  <a:srgbClr val="313131"/>
                </a:solidFill>
              </a:rPr>
              <a:t>The residuals for an</a:t>
            </a:r>
            <a:endParaRPr sz="1600">
              <a:solidFill>
                <a:srgbClr val="313131"/>
              </a:solidFill>
            </a:endParaRPr>
          </a:p>
          <a:p>
            <a:pPr indent="0" lvl="0" marL="0" rtl="0" algn="l">
              <a:spcBef>
                <a:spcPts val="0"/>
              </a:spcBef>
              <a:spcAft>
                <a:spcPts val="0"/>
              </a:spcAft>
              <a:buNone/>
            </a:pPr>
            <a:r>
              <a:rPr lang="en" sz="1600">
                <a:solidFill>
                  <a:srgbClr val="313131"/>
                </a:solidFill>
              </a:rPr>
              <a:t>observation is the </a:t>
            </a:r>
            <a:r>
              <a:rPr b="1" lang="en" sz="1600">
                <a:solidFill>
                  <a:srgbClr val="313131"/>
                </a:solidFill>
              </a:rPr>
              <a:t>difference</a:t>
            </a:r>
            <a:endParaRPr b="1" sz="1600">
              <a:solidFill>
                <a:srgbClr val="313131"/>
              </a:solidFill>
            </a:endParaRPr>
          </a:p>
          <a:p>
            <a:pPr indent="0" lvl="0" marL="0" rtl="0" algn="l">
              <a:spcBef>
                <a:spcPts val="0"/>
              </a:spcBef>
              <a:spcAft>
                <a:spcPts val="0"/>
              </a:spcAft>
              <a:buNone/>
            </a:pPr>
            <a:r>
              <a:rPr b="1" lang="en" sz="1600">
                <a:solidFill>
                  <a:srgbClr val="313131"/>
                </a:solidFill>
              </a:rPr>
              <a:t>between the observation (the</a:t>
            </a:r>
            <a:endParaRPr b="1" sz="1600">
              <a:solidFill>
                <a:srgbClr val="313131"/>
              </a:solidFill>
            </a:endParaRPr>
          </a:p>
          <a:p>
            <a:pPr indent="0" lvl="0" marL="0" rtl="0" algn="l">
              <a:spcBef>
                <a:spcPts val="0"/>
              </a:spcBef>
              <a:spcAft>
                <a:spcPts val="0"/>
              </a:spcAft>
              <a:buNone/>
            </a:pPr>
            <a:r>
              <a:rPr b="1" lang="en" sz="1600">
                <a:solidFill>
                  <a:srgbClr val="313131"/>
                </a:solidFill>
              </a:rPr>
              <a:t>y-value) and the fitted line.</a:t>
            </a:r>
            <a:endParaRPr b="1"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600" name="Google Shape;600;p84"/>
          <p:cNvPicPr preferRelativeResize="0"/>
          <p:nvPr/>
        </p:nvPicPr>
        <p:blipFill>
          <a:blip r:embed="rId4">
            <a:alphaModFix/>
          </a:blip>
          <a:stretch>
            <a:fillRect/>
          </a:stretch>
        </p:blipFill>
        <p:spPr>
          <a:xfrm>
            <a:off x="152400" y="824700"/>
            <a:ext cx="5073450" cy="38021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8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606" name="Google Shape;606;p85"/>
          <p:cNvSpPr txBox="1"/>
          <p:nvPr/>
        </p:nvSpPr>
        <p:spPr>
          <a:xfrm>
            <a:off x="361625" y="728125"/>
            <a:ext cx="8512200" cy="1169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term “linearity” in algebra refers to a linear relationship between two or more variables.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If we draw this relationship in a two-dimensional space (between two  variables), we get a straight line.</a:t>
            </a:r>
            <a:endParaRPr sz="1600">
              <a:solidFill>
                <a:srgbClr val="3C4043"/>
              </a:solidFill>
              <a:highlight>
                <a:srgbClr val="FFFFFF"/>
              </a:highlight>
              <a:latin typeface="Roboto"/>
              <a:ea typeface="Roboto"/>
              <a:cs typeface="Roboto"/>
              <a:sym typeface="Roboto"/>
            </a:endParaRPr>
          </a:p>
        </p:txBody>
      </p:sp>
      <p:pic>
        <p:nvPicPr>
          <p:cNvPr id="607" name="Google Shape;607;p85"/>
          <p:cNvPicPr preferRelativeResize="0"/>
          <p:nvPr/>
        </p:nvPicPr>
        <p:blipFill>
          <a:blip r:embed="rId4">
            <a:alphaModFix/>
          </a:blip>
          <a:stretch>
            <a:fillRect/>
          </a:stretch>
        </p:blipFill>
        <p:spPr>
          <a:xfrm>
            <a:off x="1874525" y="2034325"/>
            <a:ext cx="5486400" cy="2857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8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613" name="Google Shape;613;p86"/>
          <p:cNvSpPr txBox="1"/>
          <p:nvPr/>
        </p:nvSpPr>
        <p:spPr>
          <a:xfrm>
            <a:off x="361625" y="728125"/>
            <a:ext cx="85122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Performs the task to predict a dependent variable (y) based on a  given independent variable (x). So, this regression technique finds  out a linear relationship between x (input) and y (output).</a:t>
            </a:r>
            <a:endParaRPr sz="1600">
              <a:solidFill>
                <a:srgbClr val="3C4043"/>
              </a:solidFill>
              <a:highlight>
                <a:srgbClr val="FFFFFF"/>
              </a:highlight>
              <a:latin typeface="Roboto"/>
              <a:ea typeface="Roboto"/>
              <a:cs typeface="Roboto"/>
              <a:sym typeface="Roboto"/>
            </a:endParaRPr>
          </a:p>
        </p:txBody>
      </p:sp>
      <p:pic>
        <p:nvPicPr>
          <p:cNvPr id="614" name="Google Shape;614;p86"/>
          <p:cNvPicPr preferRelativeResize="0"/>
          <p:nvPr/>
        </p:nvPicPr>
        <p:blipFill>
          <a:blip r:embed="rId4">
            <a:alphaModFix/>
          </a:blip>
          <a:stretch>
            <a:fillRect/>
          </a:stretch>
        </p:blipFill>
        <p:spPr>
          <a:xfrm>
            <a:off x="1874525" y="2034325"/>
            <a:ext cx="5486400" cy="2857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8" name="Shape 618"/>
        <p:cNvGrpSpPr/>
        <p:nvPr/>
      </p:nvGrpSpPr>
      <p:grpSpPr>
        <a:xfrm>
          <a:off x="0" y="0"/>
          <a:ext cx="0" cy="0"/>
          <a:chOff x="0" y="0"/>
          <a:chExt cx="0" cy="0"/>
        </a:xfrm>
      </p:grpSpPr>
      <p:sp>
        <p:nvSpPr>
          <p:cNvPr id="619" name="Google Shape;619;p8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620" name="Google Shape;620;p87"/>
          <p:cNvPicPr preferRelativeResize="0"/>
          <p:nvPr/>
        </p:nvPicPr>
        <p:blipFill>
          <a:blip r:embed="rId4">
            <a:alphaModFix/>
          </a:blip>
          <a:stretch>
            <a:fillRect/>
          </a:stretch>
        </p:blipFill>
        <p:spPr>
          <a:xfrm>
            <a:off x="2103050" y="840600"/>
            <a:ext cx="4785504" cy="4166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8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626" name="Google Shape;626;p88"/>
          <p:cNvPicPr preferRelativeResize="0"/>
          <p:nvPr/>
        </p:nvPicPr>
        <p:blipFill>
          <a:blip r:embed="rId4">
            <a:alphaModFix/>
          </a:blip>
          <a:stretch>
            <a:fillRect/>
          </a:stretch>
        </p:blipFill>
        <p:spPr>
          <a:xfrm>
            <a:off x="152400" y="824700"/>
            <a:ext cx="8839200" cy="344149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0" name="Shape 630"/>
        <p:cNvGrpSpPr/>
        <p:nvPr/>
      </p:nvGrpSpPr>
      <p:grpSpPr>
        <a:xfrm>
          <a:off x="0" y="0"/>
          <a:ext cx="0" cy="0"/>
          <a:chOff x="0" y="0"/>
          <a:chExt cx="0" cy="0"/>
        </a:xfrm>
      </p:grpSpPr>
      <p:sp>
        <p:nvSpPr>
          <p:cNvPr id="631" name="Google Shape;631;p8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32" name="Google Shape;632;p89"/>
          <p:cNvSpPr txBox="1"/>
          <p:nvPr/>
        </p:nvSpPr>
        <p:spPr>
          <a:xfrm>
            <a:off x="361625" y="728125"/>
            <a:ext cx="4028100" cy="3668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Regression is a task when a model attempts to predict continuous values (unlike categorical values, which is classification) so we need evaluation metrics designed for continuous values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Example:</a:t>
            </a:r>
            <a:endParaRPr b="1"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Attempting to predict the price of a house given its features is a regression task.</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Attempting to predict the country a house is in given its features would be a classification task.</a:t>
            </a:r>
            <a:endParaRPr sz="1600">
              <a:solidFill>
                <a:srgbClr val="3C4043"/>
              </a:solidFill>
              <a:highlight>
                <a:srgbClr val="FFFFFF"/>
              </a:highlight>
              <a:latin typeface="Roboto"/>
              <a:ea typeface="Roboto"/>
              <a:cs typeface="Roboto"/>
              <a:sym typeface="Roboto"/>
            </a:endParaRPr>
          </a:p>
        </p:txBody>
      </p:sp>
      <p:sp>
        <p:nvSpPr>
          <p:cNvPr id="633" name="Google Shape;633;p89"/>
          <p:cNvSpPr txBox="1"/>
          <p:nvPr/>
        </p:nvSpPr>
        <p:spPr>
          <a:xfrm>
            <a:off x="4845400" y="728125"/>
            <a:ext cx="4028100" cy="155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Let’s discuss some of the most common evaluation metrics for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Mean Absolute Error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Mean Squared Error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Root Mean Square Error</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7" name="Shape 637"/>
        <p:cNvGrpSpPr/>
        <p:nvPr/>
      </p:nvGrpSpPr>
      <p:grpSpPr>
        <a:xfrm>
          <a:off x="0" y="0"/>
          <a:ext cx="0" cy="0"/>
          <a:chOff x="0" y="0"/>
          <a:chExt cx="0" cy="0"/>
        </a:xfrm>
      </p:grpSpPr>
      <p:sp>
        <p:nvSpPr>
          <p:cNvPr id="638" name="Google Shape;638;p9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39" name="Google Shape;639;p90"/>
          <p:cNvSpPr txBox="1"/>
          <p:nvPr/>
        </p:nvSpPr>
        <p:spPr>
          <a:xfrm>
            <a:off x="361625" y="728125"/>
            <a:ext cx="4028100" cy="204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Mean Absolute Error (MAE)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mean of the absolute value of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Easy to understand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MAE won’t punish large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We want our error metrics to account for these!</a:t>
            </a:r>
            <a:endParaRPr sz="1600">
              <a:solidFill>
                <a:srgbClr val="3C4043"/>
              </a:solidFill>
              <a:highlight>
                <a:srgbClr val="FFFFFF"/>
              </a:highlight>
              <a:latin typeface="Roboto"/>
              <a:ea typeface="Roboto"/>
              <a:cs typeface="Roboto"/>
              <a:sym typeface="Roboto"/>
            </a:endParaRPr>
          </a:p>
        </p:txBody>
      </p:sp>
      <p:pic>
        <p:nvPicPr>
          <p:cNvPr id="640" name="Google Shape;640;p90"/>
          <p:cNvPicPr preferRelativeResize="0"/>
          <p:nvPr/>
        </p:nvPicPr>
        <p:blipFill>
          <a:blip r:embed="rId4">
            <a:alphaModFix/>
          </a:blip>
          <a:stretch>
            <a:fillRect/>
          </a:stretch>
        </p:blipFill>
        <p:spPr>
          <a:xfrm>
            <a:off x="3950050" y="824700"/>
            <a:ext cx="5041551" cy="3484750"/>
          </a:xfrm>
          <a:prstGeom prst="rect">
            <a:avLst/>
          </a:prstGeom>
          <a:noFill/>
          <a:ln>
            <a:noFill/>
          </a:ln>
        </p:spPr>
      </p:pic>
      <p:pic>
        <p:nvPicPr>
          <p:cNvPr id="641" name="Google Shape;641;p90"/>
          <p:cNvPicPr preferRelativeResize="0"/>
          <p:nvPr/>
        </p:nvPicPr>
        <p:blipFill>
          <a:blip r:embed="rId5">
            <a:alphaModFix/>
          </a:blip>
          <a:stretch>
            <a:fillRect/>
          </a:stretch>
        </p:blipFill>
        <p:spPr>
          <a:xfrm>
            <a:off x="775866" y="3179050"/>
            <a:ext cx="2393774" cy="1700125"/>
          </a:xfrm>
          <a:prstGeom prst="rect">
            <a:avLst/>
          </a:prstGeom>
          <a:noFill/>
          <a:ln>
            <a:noFill/>
          </a:ln>
        </p:spPr>
      </p:pic>
      <p:cxnSp>
        <p:nvCxnSpPr>
          <p:cNvPr id="642" name="Google Shape;642;p90"/>
          <p:cNvCxnSpPr>
            <a:endCxn id="641" idx="3"/>
          </p:cNvCxnSpPr>
          <p:nvPr/>
        </p:nvCxnSpPr>
        <p:spPr>
          <a:xfrm flipH="1">
            <a:off x="3169640" y="3906413"/>
            <a:ext cx="859800" cy="12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
        <p:nvSpPr>
          <p:cNvPr id="647" name="Google Shape;647;p9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48" name="Google Shape;648;p91"/>
          <p:cNvPicPr preferRelativeResize="0"/>
          <p:nvPr/>
        </p:nvPicPr>
        <p:blipFill>
          <a:blip r:embed="rId4">
            <a:alphaModFix/>
          </a:blip>
          <a:stretch>
            <a:fillRect/>
          </a:stretch>
        </p:blipFill>
        <p:spPr>
          <a:xfrm>
            <a:off x="152400" y="824700"/>
            <a:ext cx="8839200" cy="401781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2" name="Shape 652"/>
        <p:cNvGrpSpPr/>
        <p:nvPr/>
      </p:nvGrpSpPr>
      <p:grpSpPr>
        <a:xfrm>
          <a:off x="0" y="0"/>
          <a:ext cx="0" cy="0"/>
          <a:chOff x="0" y="0"/>
          <a:chExt cx="0" cy="0"/>
        </a:xfrm>
      </p:grpSpPr>
      <p:sp>
        <p:nvSpPr>
          <p:cNvPr id="653" name="Google Shape;653;p9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54" name="Google Shape;654;p92"/>
          <p:cNvPicPr preferRelativeResize="0"/>
          <p:nvPr/>
        </p:nvPicPr>
        <p:blipFill>
          <a:blip r:embed="rId4">
            <a:alphaModFix/>
          </a:blip>
          <a:stretch>
            <a:fillRect/>
          </a:stretch>
        </p:blipFill>
        <p:spPr>
          <a:xfrm>
            <a:off x="2261538" y="803525"/>
            <a:ext cx="4620916" cy="4166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9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60" name="Google Shape;660;p93"/>
          <p:cNvSpPr txBox="1"/>
          <p:nvPr/>
        </p:nvSpPr>
        <p:spPr>
          <a:xfrm>
            <a:off x="361625" y="728125"/>
            <a:ext cx="4028100" cy="155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Mean Squared Error (MSE)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mean of the squared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Larger errors are noted more than with MAE, making MSE more popular.</a:t>
            </a:r>
            <a:endParaRPr sz="1600">
              <a:solidFill>
                <a:srgbClr val="3C4043"/>
              </a:solidFill>
              <a:highlight>
                <a:srgbClr val="FFFFFF"/>
              </a:highlight>
              <a:latin typeface="Roboto"/>
              <a:ea typeface="Roboto"/>
              <a:cs typeface="Roboto"/>
              <a:sym typeface="Roboto"/>
            </a:endParaRPr>
          </a:p>
        </p:txBody>
      </p:sp>
      <p:pic>
        <p:nvPicPr>
          <p:cNvPr id="661" name="Google Shape;661;p93"/>
          <p:cNvPicPr preferRelativeResize="0"/>
          <p:nvPr/>
        </p:nvPicPr>
        <p:blipFill>
          <a:blip r:embed="rId4">
            <a:alphaModFix/>
          </a:blip>
          <a:stretch>
            <a:fillRect/>
          </a:stretch>
        </p:blipFill>
        <p:spPr>
          <a:xfrm>
            <a:off x="634575" y="2507525"/>
            <a:ext cx="5312926" cy="2264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1"/>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a:t>
            </a:r>
            <a:endParaRPr b="1">
              <a:latin typeface="Roboto"/>
              <a:ea typeface="Roboto"/>
              <a:cs typeface="Roboto"/>
              <a:sym typeface="Roboto"/>
            </a:endParaRPr>
          </a:p>
        </p:txBody>
      </p:sp>
      <p:sp>
        <p:nvSpPr>
          <p:cNvPr id="174" name="Google Shape;174;p31"/>
          <p:cNvSpPr txBox="1"/>
          <p:nvPr/>
        </p:nvSpPr>
        <p:spPr>
          <a:xfrm>
            <a:off x="385175" y="610450"/>
            <a:ext cx="3703800" cy="3386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Machine learning is a method of data analysis that automates analytical model building.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Using algorithms that iteratively learn from data, machine learning allows computers to find hidden insights without being explicitly programmed where to look.</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There are different types of machine learning we will focus on this week and next week:</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175" name="Google Shape;175;p31"/>
          <p:cNvPicPr preferRelativeResize="0"/>
          <p:nvPr/>
        </p:nvPicPr>
        <p:blipFill>
          <a:blip r:embed="rId4">
            <a:alphaModFix/>
          </a:blip>
          <a:stretch>
            <a:fillRect/>
          </a:stretch>
        </p:blipFill>
        <p:spPr>
          <a:xfrm>
            <a:off x="4088974" y="816724"/>
            <a:ext cx="4853200" cy="3386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sp>
        <p:nvSpPr>
          <p:cNvPr id="666" name="Google Shape;666;p9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67" name="Google Shape;667;p94"/>
          <p:cNvPicPr preferRelativeResize="0"/>
          <p:nvPr/>
        </p:nvPicPr>
        <p:blipFill>
          <a:blip r:embed="rId4">
            <a:alphaModFix/>
          </a:blip>
          <a:stretch>
            <a:fillRect/>
          </a:stretch>
        </p:blipFill>
        <p:spPr>
          <a:xfrm>
            <a:off x="710775" y="814100"/>
            <a:ext cx="8036200" cy="3821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1" name="Shape 671"/>
        <p:cNvGrpSpPr/>
        <p:nvPr/>
      </p:nvGrpSpPr>
      <p:grpSpPr>
        <a:xfrm>
          <a:off x="0" y="0"/>
          <a:ext cx="0" cy="0"/>
          <a:chOff x="0" y="0"/>
          <a:chExt cx="0" cy="0"/>
        </a:xfrm>
      </p:grpSpPr>
      <p:sp>
        <p:nvSpPr>
          <p:cNvPr id="672" name="Google Shape;672;p9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73" name="Google Shape;673;p95"/>
          <p:cNvPicPr preferRelativeResize="0"/>
          <p:nvPr/>
        </p:nvPicPr>
        <p:blipFill>
          <a:blip r:embed="rId4">
            <a:alphaModFix/>
          </a:blip>
          <a:stretch>
            <a:fillRect/>
          </a:stretch>
        </p:blipFill>
        <p:spPr>
          <a:xfrm>
            <a:off x="2313500" y="780250"/>
            <a:ext cx="4476750" cy="4133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9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79" name="Google Shape;679;p96"/>
          <p:cNvSpPr txBox="1"/>
          <p:nvPr/>
        </p:nvSpPr>
        <p:spPr>
          <a:xfrm>
            <a:off x="361625" y="728125"/>
            <a:ext cx="4028100" cy="303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Root Mean Square Error (RMSE)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root of the  mean of the squared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Most popular (has same units as 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Common question: “Is this value of RMSE good?”</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 is everything!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 RMSE of $10 is fantastic for predicting the price of a house, but horrible for predicting the price of a candy bar!</a:t>
            </a:r>
            <a:endParaRPr sz="1600">
              <a:solidFill>
                <a:srgbClr val="3C4043"/>
              </a:solidFill>
              <a:highlight>
                <a:srgbClr val="FFFFFF"/>
              </a:highlight>
              <a:latin typeface="Roboto"/>
              <a:ea typeface="Roboto"/>
              <a:cs typeface="Roboto"/>
              <a:sym typeface="Roboto"/>
            </a:endParaRPr>
          </a:p>
        </p:txBody>
      </p:sp>
      <p:pic>
        <p:nvPicPr>
          <p:cNvPr descr="Science Cat - Linear Regression i have no idea what i am doing" id="680" name="Google Shape;680;p96"/>
          <p:cNvPicPr preferRelativeResize="0"/>
          <p:nvPr/>
        </p:nvPicPr>
        <p:blipFill>
          <a:blip r:embed="rId4">
            <a:alphaModFix/>
          </a:blip>
          <a:stretch>
            <a:fillRect/>
          </a:stretch>
        </p:blipFill>
        <p:spPr>
          <a:xfrm>
            <a:off x="5075150" y="672300"/>
            <a:ext cx="3079825" cy="40762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9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86" name="Google Shape;686;p97"/>
          <p:cNvPicPr preferRelativeResize="0"/>
          <p:nvPr/>
        </p:nvPicPr>
        <p:blipFill>
          <a:blip r:embed="rId4">
            <a:alphaModFix/>
          </a:blip>
          <a:stretch>
            <a:fillRect/>
          </a:stretch>
        </p:blipFill>
        <p:spPr>
          <a:xfrm>
            <a:off x="533400" y="748500"/>
            <a:ext cx="8247275" cy="3874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9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3: Classification</a:t>
            </a:r>
            <a:endParaRPr b="1">
              <a:latin typeface="Roboto"/>
              <a:ea typeface="Roboto"/>
              <a:cs typeface="Roboto"/>
              <a:sym typeface="Roboto"/>
            </a:endParaRPr>
          </a:p>
        </p:txBody>
      </p:sp>
      <p:sp>
        <p:nvSpPr>
          <p:cNvPr id="692" name="Google Shape;692;p98"/>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6" name="Shape 696"/>
        <p:cNvGrpSpPr/>
        <p:nvPr/>
      </p:nvGrpSpPr>
      <p:grpSpPr>
        <a:xfrm>
          <a:off x="0" y="0"/>
          <a:ext cx="0" cy="0"/>
          <a:chOff x="0" y="0"/>
          <a:chExt cx="0" cy="0"/>
        </a:xfrm>
      </p:grpSpPr>
      <p:sp>
        <p:nvSpPr>
          <p:cNvPr id="697" name="Google Shape;697;p9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Classification</a:t>
            </a:r>
            <a:endParaRPr b="1">
              <a:latin typeface="Roboto"/>
              <a:ea typeface="Roboto"/>
              <a:cs typeface="Roboto"/>
              <a:sym typeface="Roboto"/>
            </a:endParaRPr>
          </a:p>
        </p:txBody>
      </p:sp>
      <p:sp>
        <p:nvSpPr>
          <p:cNvPr id="698" name="Google Shape;698;p99"/>
          <p:cNvSpPr txBox="1"/>
          <p:nvPr/>
        </p:nvSpPr>
        <p:spPr>
          <a:xfrm>
            <a:off x="361625" y="728125"/>
            <a:ext cx="3808800" cy="412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Samples belong to two or more classes and we want to learn from already labeled data how to predict the class of unlabeled data. An example of a </a:t>
            </a:r>
            <a:r>
              <a:rPr lang="en" sz="1600" u="sng">
                <a:solidFill>
                  <a:schemeClr val="hlink"/>
                </a:solidFill>
                <a:highlight>
                  <a:srgbClr val="FFFFFF"/>
                </a:highlight>
                <a:latin typeface="Roboto"/>
                <a:ea typeface="Roboto"/>
                <a:cs typeface="Roboto"/>
                <a:sym typeface="Roboto"/>
                <a:hlinkClick r:id="rId4"/>
              </a:rPr>
              <a:t>classification</a:t>
            </a:r>
            <a:r>
              <a:rPr lang="en" sz="1600">
                <a:solidFill>
                  <a:srgbClr val="3C4043"/>
                </a:solidFill>
                <a:highlight>
                  <a:srgbClr val="FFFFFF"/>
                </a:highlight>
                <a:latin typeface="Roboto"/>
                <a:ea typeface="Roboto"/>
                <a:cs typeface="Roboto"/>
                <a:sym typeface="Roboto"/>
              </a:rPr>
              <a:t> problem would be handwritten digit recognition, in which the aim is to assign each input vector to one of a finite number of discrete categories. Another way to think of classification is as a discrete (as opposed to continuous) form of supervised learning where one has a limited number of categories and for each of the n samples provided, one is to try to label them with the correct category or class.</a:t>
            </a:r>
            <a:endParaRPr sz="1600">
              <a:solidFill>
                <a:srgbClr val="3C4043"/>
              </a:solidFill>
              <a:highlight>
                <a:srgbClr val="FFFFFF"/>
              </a:highlight>
              <a:latin typeface="Roboto"/>
              <a:ea typeface="Roboto"/>
              <a:cs typeface="Roboto"/>
              <a:sym typeface="Roboto"/>
            </a:endParaRPr>
          </a:p>
        </p:txBody>
      </p:sp>
      <p:pic>
        <p:nvPicPr>
          <p:cNvPr id="699" name="Google Shape;699;p99"/>
          <p:cNvPicPr preferRelativeResize="0"/>
          <p:nvPr/>
        </p:nvPicPr>
        <p:blipFill>
          <a:blip r:embed="rId5">
            <a:alphaModFix/>
          </a:blip>
          <a:stretch>
            <a:fillRect/>
          </a:stretch>
        </p:blipFill>
        <p:spPr>
          <a:xfrm>
            <a:off x="5002876" y="277238"/>
            <a:ext cx="3628475" cy="43672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3" name="Shape 703"/>
        <p:cNvGrpSpPr/>
        <p:nvPr/>
      </p:nvGrpSpPr>
      <p:grpSpPr>
        <a:xfrm>
          <a:off x="0" y="0"/>
          <a:ext cx="0" cy="0"/>
          <a:chOff x="0" y="0"/>
          <a:chExt cx="0" cy="0"/>
        </a:xfrm>
      </p:grpSpPr>
      <p:sp>
        <p:nvSpPr>
          <p:cNvPr id="704" name="Google Shape;704;p100"/>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Classification</a:t>
            </a:r>
            <a:endParaRPr b="1">
              <a:latin typeface="Roboto"/>
              <a:ea typeface="Roboto"/>
              <a:cs typeface="Roboto"/>
              <a:sym typeface="Roboto"/>
            </a:endParaRPr>
          </a:p>
        </p:txBody>
      </p:sp>
      <p:sp>
        <p:nvSpPr>
          <p:cNvPr id="705" name="Google Shape;705;p100"/>
          <p:cNvSpPr txBox="1"/>
          <p:nvPr/>
        </p:nvSpPr>
        <p:spPr>
          <a:xfrm>
            <a:off x="361625" y="728125"/>
            <a:ext cx="3422400" cy="3034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Classification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Classification Techniques - </a:t>
            </a:r>
            <a:r>
              <a:rPr b="1" lang="en" sz="1600">
                <a:solidFill>
                  <a:srgbClr val="3C4043"/>
                </a:solidFill>
                <a:highlight>
                  <a:srgbClr val="FFFFFF"/>
                </a:highlight>
                <a:latin typeface="Roboto"/>
                <a:ea typeface="Roboto"/>
                <a:cs typeface="Roboto"/>
                <a:sym typeface="Roboto"/>
              </a:rPr>
              <a:t>Logistic Regression</a:t>
            </a:r>
            <a:endParaRPr b="1"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Classification Metrics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Model-Based Feature Selection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 Modelling Techniques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706" name="Google Shape;706;p100"/>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707" name="Google Shape;707;p100"/>
          <p:cNvSpPr/>
          <p:nvPr/>
        </p:nvSpPr>
        <p:spPr>
          <a:xfrm>
            <a:off x="3604775" y="2008750"/>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1" name="Shape 711"/>
        <p:cNvGrpSpPr/>
        <p:nvPr/>
      </p:nvGrpSpPr>
      <p:grpSpPr>
        <a:xfrm>
          <a:off x="0" y="0"/>
          <a:ext cx="0" cy="0"/>
          <a:chOff x="0" y="0"/>
          <a:chExt cx="0" cy="0"/>
        </a:xfrm>
      </p:grpSpPr>
      <p:sp>
        <p:nvSpPr>
          <p:cNvPr id="712" name="Google Shape;712;p101"/>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Classification</a:t>
            </a:r>
            <a:endParaRPr b="1">
              <a:latin typeface="Roboto"/>
              <a:ea typeface="Roboto"/>
              <a:cs typeface="Roboto"/>
              <a:sym typeface="Roboto"/>
            </a:endParaRPr>
          </a:p>
        </p:txBody>
      </p:sp>
      <p:sp>
        <p:nvSpPr>
          <p:cNvPr id="713" name="Google Shape;713;p101"/>
          <p:cNvSpPr txBox="1"/>
          <p:nvPr/>
        </p:nvSpPr>
        <p:spPr>
          <a:xfrm>
            <a:off x="361500" y="970550"/>
            <a:ext cx="4210500" cy="25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want to learn about Logistic Regression as a method for Classification.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Some examples of classification problems: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Spam versus “Ham” emails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Loan Default (yes/no)</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Disease Diagnosis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Above were all examples of Binary Classification</a:t>
            </a:r>
            <a:endParaRPr sz="1600">
              <a:solidFill>
                <a:srgbClr val="3C4043"/>
              </a:solidFill>
              <a:highlight>
                <a:srgbClr val="FFFFFF"/>
              </a:highlight>
              <a:latin typeface="Roboto"/>
              <a:ea typeface="Roboto"/>
              <a:cs typeface="Roboto"/>
              <a:sym typeface="Roboto"/>
            </a:endParaRPr>
          </a:p>
        </p:txBody>
      </p:sp>
      <p:sp>
        <p:nvSpPr>
          <p:cNvPr id="714" name="Google Shape;714;p101"/>
          <p:cNvSpPr txBox="1"/>
          <p:nvPr/>
        </p:nvSpPr>
        <p:spPr>
          <a:xfrm>
            <a:off x="4910075" y="970550"/>
            <a:ext cx="4149600" cy="2788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Disease detection (cardiovascular, sleep,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Image recognition, image segmentation, object detection,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Click-through prediction, churn modelling.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Fraud detection (credit cards,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Event prediction (predict next app use case, predict next  website click)</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
        <p:nvSpPr>
          <p:cNvPr id="715" name="Google Shape;715;p101"/>
          <p:cNvSpPr txBox="1"/>
          <p:nvPr/>
        </p:nvSpPr>
        <p:spPr>
          <a:xfrm>
            <a:off x="1465150" y="3675225"/>
            <a:ext cx="654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Although the name may be confusing at first, </a:t>
            </a:r>
            <a:r>
              <a:rPr b="1" lang="en"/>
              <a:t>logistic regression allows us to solve classification problems, where we are trying to predict discrete categories.</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
              <a:t>The convention for binary classification is to have two classes 0 and 1.</a:t>
            </a:r>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p102"/>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sp>
        <p:nvSpPr>
          <p:cNvPr id="721" name="Google Shape;721;p102"/>
          <p:cNvSpPr txBox="1"/>
          <p:nvPr/>
        </p:nvSpPr>
        <p:spPr>
          <a:xfrm>
            <a:off x="414200" y="1789525"/>
            <a:ext cx="25899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can’t use a normal linear regression model on </a:t>
            </a:r>
            <a:r>
              <a:rPr i="1" lang="en" sz="1600">
                <a:solidFill>
                  <a:srgbClr val="3C4043"/>
                </a:solidFill>
                <a:highlight>
                  <a:srgbClr val="FFFFFF"/>
                </a:highlight>
                <a:latin typeface="Roboto"/>
                <a:ea typeface="Roboto"/>
                <a:cs typeface="Roboto"/>
                <a:sym typeface="Roboto"/>
              </a:rPr>
              <a:t>binary groups</a:t>
            </a:r>
            <a:r>
              <a:rPr lang="en" sz="1600">
                <a:solidFill>
                  <a:srgbClr val="3C4043"/>
                </a:solidFill>
                <a:highlight>
                  <a:srgbClr val="FFFFFF"/>
                </a:highlight>
                <a:latin typeface="Roboto"/>
                <a:ea typeface="Roboto"/>
                <a:cs typeface="Roboto"/>
                <a:sym typeface="Roboto"/>
              </a:rPr>
              <a:t>. It won’t lead to a good fit. </a:t>
            </a:r>
            <a:endParaRPr sz="1600">
              <a:solidFill>
                <a:srgbClr val="3C4043"/>
              </a:solidFill>
              <a:highlight>
                <a:srgbClr val="FFFFFF"/>
              </a:highlight>
              <a:latin typeface="Roboto"/>
              <a:ea typeface="Roboto"/>
              <a:cs typeface="Roboto"/>
              <a:sym typeface="Roboto"/>
            </a:endParaRPr>
          </a:p>
        </p:txBody>
      </p:sp>
      <p:pic>
        <p:nvPicPr>
          <p:cNvPr id="722" name="Google Shape;722;p102"/>
          <p:cNvPicPr preferRelativeResize="0"/>
          <p:nvPr/>
        </p:nvPicPr>
        <p:blipFill>
          <a:blip r:embed="rId4">
            <a:alphaModFix/>
          </a:blip>
          <a:stretch>
            <a:fillRect/>
          </a:stretch>
        </p:blipFill>
        <p:spPr>
          <a:xfrm>
            <a:off x="3741800" y="756825"/>
            <a:ext cx="4932775" cy="38777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103"/>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pic>
        <p:nvPicPr>
          <p:cNvPr id="728" name="Google Shape;728;p103"/>
          <p:cNvPicPr preferRelativeResize="0"/>
          <p:nvPr/>
        </p:nvPicPr>
        <p:blipFill>
          <a:blip r:embed="rId4">
            <a:alphaModFix/>
          </a:blip>
          <a:stretch>
            <a:fillRect/>
          </a:stretch>
        </p:blipFill>
        <p:spPr>
          <a:xfrm>
            <a:off x="202475" y="977100"/>
            <a:ext cx="8941526" cy="3296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2"/>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Used For?</a:t>
            </a:r>
            <a:endParaRPr b="1">
              <a:latin typeface="Roboto"/>
              <a:ea typeface="Roboto"/>
              <a:cs typeface="Roboto"/>
              <a:sym typeface="Roboto"/>
            </a:endParaRPr>
          </a:p>
        </p:txBody>
      </p:sp>
      <p:sp>
        <p:nvSpPr>
          <p:cNvPr id="181" name="Google Shape;181;p32"/>
          <p:cNvSpPr txBox="1"/>
          <p:nvPr/>
        </p:nvSpPr>
        <p:spPr>
          <a:xfrm>
            <a:off x="385175" y="610450"/>
            <a:ext cx="4542300" cy="4386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110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Fraud detection.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Web search results.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Real-time ads on web pages </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Credit scoring.</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Prediction of equipment failures.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New pricing models.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Network intrusion detection.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Recommendation Engines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Customer Segmentation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Text Sentiment Analysis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Customer Churn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Pattern and image recognition.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Email spam filtering.</a:t>
            </a:r>
            <a:endParaRPr sz="2100">
              <a:solidFill>
                <a:srgbClr val="3C4043"/>
              </a:solidFill>
              <a:highlight>
                <a:srgbClr val="FFFFFF"/>
              </a:highlight>
              <a:latin typeface="Roboto"/>
              <a:ea typeface="Roboto"/>
              <a:cs typeface="Roboto"/>
              <a:sym typeface="Roboto"/>
            </a:endParaRPr>
          </a:p>
        </p:txBody>
      </p:sp>
      <p:pic>
        <p:nvPicPr>
          <p:cNvPr id="182" name="Google Shape;182;p32"/>
          <p:cNvPicPr preferRelativeResize="0"/>
          <p:nvPr/>
        </p:nvPicPr>
        <p:blipFill>
          <a:blip r:embed="rId4">
            <a:alphaModFix/>
          </a:blip>
          <a:stretch>
            <a:fillRect/>
          </a:stretch>
        </p:blipFill>
        <p:spPr>
          <a:xfrm>
            <a:off x="5213500" y="818375"/>
            <a:ext cx="3599601" cy="3491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2" name="Shape 732"/>
        <p:cNvGrpSpPr/>
        <p:nvPr/>
      </p:nvGrpSpPr>
      <p:grpSpPr>
        <a:xfrm>
          <a:off x="0" y="0"/>
          <a:ext cx="0" cy="0"/>
          <a:chOff x="0" y="0"/>
          <a:chExt cx="0" cy="0"/>
        </a:xfrm>
      </p:grpSpPr>
      <p:sp>
        <p:nvSpPr>
          <p:cNvPr id="733" name="Google Shape;733;p104"/>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734" name="Google Shape;734;p104"/>
          <p:cNvSpPr txBox="1"/>
          <p:nvPr/>
        </p:nvSpPr>
        <p:spPr>
          <a:xfrm>
            <a:off x="414200" y="1789525"/>
            <a:ext cx="2589900" cy="268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The Sigmoid </a:t>
            </a:r>
            <a:r>
              <a:rPr lang="en" sz="1600">
                <a:solidFill>
                  <a:srgbClr val="3C4043"/>
                </a:solidFill>
                <a:highlight>
                  <a:srgbClr val="FFFFFF"/>
                </a:highlight>
                <a:latin typeface="Roboto"/>
                <a:ea typeface="Roboto"/>
                <a:cs typeface="Roboto"/>
                <a:sym typeface="Roboto"/>
              </a:rPr>
              <a:t>(aka Logistic) Function takes in any value and outputs it to be between 0 and 1</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means we can take our Linear Regression Solution and place it into the Sigmoid Function</a:t>
            </a:r>
            <a:endParaRPr sz="1600">
              <a:solidFill>
                <a:srgbClr val="3C4043"/>
              </a:solidFill>
              <a:highlight>
                <a:srgbClr val="FFFFFF"/>
              </a:highlight>
              <a:latin typeface="Roboto"/>
              <a:ea typeface="Roboto"/>
              <a:cs typeface="Roboto"/>
              <a:sym typeface="Roboto"/>
            </a:endParaRPr>
          </a:p>
        </p:txBody>
      </p:sp>
      <p:pic>
        <p:nvPicPr>
          <p:cNvPr id="735" name="Google Shape;735;p104"/>
          <p:cNvPicPr preferRelativeResize="0"/>
          <p:nvPr/>
        </p:nvPicPr>
        <p:blipFill>
          <a:blip r:embed="rId4">
            <a:alphaModFix/>
          </a:blip>
          <a:stretch>
            <a:fillRect/>
          </a:stretch>
        </p:blipFill>
        <p:spPr>
          <a:xfrm>
            <a:off x="3156500" y="824700"/>
            <a:ext cx="5835101" cy="37934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9" name="Shape 739"/>
        <p:cNvGrpSpPr/>
        <p:nvPr/>
      </p:nvGrpSpPr>
      <p:grpSpPr>
        <a:xfrm>
          <a:off x="0" y="0"/>
          <a:ext cx="0" cy="0"/>
          <a:chOff x="0" y="0"/>
          <a:chExt cx="0" cy="0"/>
        </a:xfrm>
      </p:grpSpPr>
      <p:sp>
        <p:nvSpPr>
          <p:cNvPr id="740" name="Google Shape;740;p105"/>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741" name="Google Shape;741;p105"/>
          <p:cNvSpPr txBox="1"/>
          <p:nvPr/>
        </p:nvSpPr>
        <p:spPr>
          <a:xfrm>
            <a:off x="414200" y="1789525"/>
            <a:ext cx="2589900" cy="268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The Sigmoid </a:t>
            </a:r>
            <a:r>
              <a:rPr lang="en" sz="1600">
                <a:solidFill>
                  <a:srgbClr val="3C4043"/>
                </a:solidFill>
                <a:highlight>
                  <a:srgbClr val="FFFFFF"/>
                </a:highlight>
                <a:latin typeface="Roboto"/>
                <a:ea typeface="Roboto"/>
                <a:cs typeface="Roboto"/>
                <a:sym typeface="Roboto"/>
              </a:rPr>
              <a:t>(aka Logistic) Function takes in any value and outputs it to be between 0 and 1</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means we can take our Linear Regression Solution and place it into the Sigmoid Function</a:t>
            </a:r>
            <a:endParaRPr sz="1600">
              <a:solidFill>
                <a:srgbClr val="3C4043"/>
              </a:solidFill>
              <a:highlight>
                <a:srgbClr val="FFFFFF"/>
              </a:highlight>
              <a:latin typeface="Roboto"/>
              <a:ea typeface="Roboto"/>
              <a:cs typeface="Roboto"/>
              <a:sym typeface="Roboto"/>
            </a:endParaRPr>
          </a:p>
        </p:txBody>
      </p:sp>
      <p:pic>
        <p:nvPicPr>
          <p:cNvPr id="742" name="Google Shape;742;p105"/>
          <p:cNvPicPr preferRelativeResize="0"/>
          <p:nvPr/>
        </p:nvPicPr>
        <p:blipFill>
          <a:blip r:embed="rId4">
            <a:alphaModFix/>
          </a:blip>
          <a:stretch>
            <a:fillRect/>
          </a:stretch>
        </p:blipFill>
        <p:spPr>
          <a:xfrm>
            <a:off x="3124875" y="1119825"/>
            <a:ext cx="5835101" cy="302695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6" name="Shape 746"/>
        <p:cNvGrpSpPr/>
        <p:nvPr/>
      </p:nvGrpSpPr>
      <p:grpSpPr>
        <a:xfrm>
          <a:off x="0" y="0"/>
          <a:ext cx="0" cy="0"/>
          <a:chOff x="0" y="0"/>
          <a:chExt cx="0" cy="0"/>
        </a:xfrm>
      </p:grpSpPr>
      <p:sp>
        <p:nvSpPr>
          <p:cNvPr id="747" name="Google Shape;747;p106"/>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748" name="Google Shape;748;p106"/>
          <p:cNvSpPr txBox="1"/>
          <p:nvPr/>
        </p:nvSpPr>
        <p:spPr>
          <a:xfrm>
            <a:off x="329875" y="1030650"/>
            <a:ext cx="2589900" cy="331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use the logistic function to output a value ranging from 0 to 1. Based off of this probability we assign a class.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can set a cutoff point at 0.5, anything below it results in class 0, anything above is class 1</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749" name="Google Shape;749;p106"/>
          <p:cNvPicPr preferRelativeResize="0"/>
          <p:nvPr/>
        </p:nvPicPr>
        <p:blipFill>
          <a:blip r:embed="rId4">
            <a:alphaModFix/>
          </a:blip>
          <a:stretch>
            <a:fillRect/>
          </a:stretch>
        </p:blipFill>
        <p:spPr>
          <a:xfrm>
            <a:off x="3156500" y="824700"/>
            <a:ext cx="5835101" cy="363881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3" name="Shape 753"/>
        <p:cNvGrpSpPr/>
        <p:nvPr/>
      </p:nvGrpSpPr>
      <p:grpSpPr>
        <a:xfrm>
          <a:off x="0" y="0"/>
          <a:ext cx="0" cy="0"/>
          <a:chOff x="0" y="0"/>
          <a:chExt cx="0" cy="0"/>
        </a:xfrm>
      </p:grpSpPr>
      <p:sp>
        <p:nvSpPr>
          <p:cNvPr id="754" name="Google Shape;754;p107"/>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pic>
        <p:nvPicPr>
          <p:cNvPr id="755" name="Google Shape;755;p107"/>
          <p:cNvPicPr preferRelativeResize="0"/>
          <p:nvPr/>
        </p:nvPicPr>
        <p:blipFill>
          <a:blip r:embed="rId4">
            <a:alphaModFix/>
          </a:blip>
          <a:stretch>
            <a:fillRect/>
          </a:stretch>
        </p:blipFill>
        <p:spPr>
          <a:xfrm>
            <a:off x="411128" y="672300"/>
            <a:ext cx="7936620" cy="3694875"/>
          </a:xfrm>
          <a:prstGeom prst="rect">
            <a:avLst/>
          </a:prstGeom>
          <a:noFill/>
          <a:ln>
            <a:noFill/>
          </a:ln>
        </p:spPr>
      </p:pic>
      <p:sp>
        <p:nvSpPr>
          <p:cNvPr id="756" name="Google Shape;756;p107"/>
          <p:cNvSpPr txBox="1"/>
          <p:nvPr/>
        </p:nvSpPr>
        <p:spPr>
          <a:xfrm>
            <a:off x="1413075" y="4301175"/>
            <a:ext cx="5775300" cy="67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Easy to implement and can be used as the baseline for any binary  classification problem.</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p108"/>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pic>
        <p:nvPicPr>
          <p:cNvPr id="762" name="Google Shape;762;p108"/>
          <p:cNvPicPr preferRelativeResize="0"/>
          <p:nvPr/>
        </p:nvPicPr>
        <p:blipFill>
          <a:blip r:embed="rId4">
            <a:alphaModFix/>
          </a:blip>
          <a:stretch>
            <a:fillRect/>
          </a:stretch>
        </p:blipFill>
        <p:spPr>
          <a:xfrm>
            <a:off x="863175" y="748500"/>
            <a:ext cx="7352148" cy="41636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6" name="Shape 766"/>
        <p:cNvGrpSpPr/>
        <p:nvPr/>
      </p:nvGrpSpPr>
      <p:grpSpPr>
        <a:xfrm>
          <a:off x="0" y="0"/>
          <a:ext cx="0" cy="0"/>
          <a:chOff x="0" y="0"/>
          <a:chExt cx="0" cy="0"/>
        </a:xfrm>
      </p:grpSpPr>
      <p:sp>
        <p:nvSpPr>
          <p:cNvPr id="767" name="Google Shape;767;p109"/>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68" name="Google Shape;768;p109"/>
          <p:cNvPicPr preferRelativeResize="0"/>
          <p:nvPr/>
        </p:nvPicPr>
        <p:blipFill>
          <a:blip r:embed="rId4">
            <a:alphaModFix/>
          </a:blip>
          <a:stretch>
            <a:fillRect/>
          </a:stretch>
        </p:blipFill>
        <p:spPr>
          <a:xfrm>
            <a:off x="152400" y="824700"/>
            <a:ext cx="8839201" cy="346795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p110"/>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74" name="Google Shape;774;p110"/>
          <p:cNvPicPr preferRelativeResize="0"/>
          <p:nvPr/>
        </p:nvPicPr>
        <p:blipFill>
          <a:blip r:embed="rId4">
            <a:alphaModFix/>
          </a:blip>
          <a:stretch>
            <a:fillRect/>
          </a:stretch>
        </p:blipFill>
        <p:spPr>
          <a:xfrm>
            <a:off x="1083200" y="803600"/>
            <a:ext cx="6977600" cy="41664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8" name="Shape 778"/>
        <p:cNvGrpSpPr/>
        <p:nvPr/>
      </p:nvGrpSpPr>
      <p:grpSpPr>
        <a:xfrm>
          <a:off x="0" y="0"/>
          <a:ext cx="0" cy="0"/>
          <a:chOff x="0" y="0"/>
          <a:chExt cx="0" cy="0"/>
        </a:xfrm>
      </p:grpSpPr>
      <p:sp>
        <p:nvSpPr>
          <p:cNvPr id="779" name="Google Shape;779;p111"/>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80" name="Google Shape;780;p111"/>
          <p:cNvPicPr preferRelativeResize="0"/>
          <p:nvPr/>
        </p:nvPicPr>
        <p:blipFill>
          <a:blip r:embed="rId4">
            <a:alphaModFix/>
          </a:blip>
          <a:stretch>
            <a:fillRect/>
          </a:stretch>
        </p:blipFill>
        <p:spPr>
          <a:xfrm>
            <a:off x="533400" y="824700"/>
            <a:ext cx="8174275" cy="38529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4" name="Shape 784"/>
        <p:cNvGrpSpPr/>
        <p:nvPr/>
      </p:nvGrpSpPr>
      <p:grpSpPr>
        <a:xfrm>
          <a:off x="0" y="0"/>
          <a:ext cx="0" cy="0"/>
          <a:chOff x="0" y="0"/>
          <a:chExt cx="0" cy="0"/>
        </a:xfrm>
      </p:grpSpPr>
      <p:sp>
        <p:nvSpPr>
          <p:cNvPr id="785" name="Google Shape;785;p112"/>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86" name="Google Shape;786;p112"/>
          <p:cNvPicPr preferRelativeResize="0"/>
          <p:nvPr/>
        </p:nvPicPr>
        <p:blipFill>
          <a:blip r:embed="rId4">
            <a:alphaModFix/>
          </a:blip>
          <a:stretch>
            <a:fillRect/>
          </a:stretch>
        </p:blipFill>
        <p:spPr>
          <a:xfrm>
            <a:off x="710775" y="824700"/>
            <a:ext cx="7338674" cy="41664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0" name="Shape 790"/>
        <p:cNvGrpSpPr/>
        <p:nvPr/>
      </p:nvGrpSpPr>
      <p:grpSpPr>
        <a:xfrm>
          <a:off x="0" y="0"/>
          <a:ext cx="0" cy="0"/>
          <a:chOff x="0" y="0"/>
          <a:chExt cx="0" cy="0"/>
        </a:xfrm>
      </p:grpSpPr>
      <p:sp>
        <p:nvSpPr>
          <p:cNvPr id="791" name="Google Shape;791;p113"/>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92" name="Google Shape;792;p113"/>
          <p:cNvPicPr preferRelativeResize="0"/>
          <p:nvPr/>
        </p:nvPicPr>
        <p:blipFill>
          <a:blip r:embed="rId4">
            <a:alphaModFix/>
          </a:blip>
          <a:stretch>
            <a:fillRect/>
          </a:stretch>
        </p:blipFill>
        <p:spPr>
          <a:xfrm>
            <a:off x="1238025" y="803625"/>
            <a:ext cx="6432922" cy="416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sp>
        <p:nvSpPr>
          <p:cNvPr id="188" name="Google Shape;188;p33"/>
          <p:cNvSpPr txBox="1"/>
          <p:nvPr/>
        </p:nvSpPr>
        <p:spPr>
          <a:xfrm>
            <a:off x="222575" y="578475"/>
            <a:ext cx="4134300" cy="45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t>Supervised </a:t>
            </a:r>
            <a:endParaRPr b="1" sz="1350"/>
          </a:p>
          <a:p>
            <a:pPr indent="-314325" lvl="0" marL="457200" rtl="0" algn="l">
              <a:spcBef>
                <a:spcPts val="0"/>
              </a:spcBef>
              <a:spcAft>
                <a:spcPts val="0"/>
              </a:spcAft>
              <a:buSzPts val="1350"/>
              <a:buChar char="●"/>
            </a:pPr>
            <a:r>
              <a:rPr lang="en" sz="1350"/>
              <a:t>Both inputs and outputs (X and Y)</a:t>
            </a:r>
            <a:endParaRPr sz="1350"/>
          </a:p>
          <a:p>
            <a:pPr indent="-314325" lvl="0" marL="457200" rtl="0" algn="l">
              <a:spcBef>
                <a:spcPts val="0"/>
              </a:spcBef>
              <a:spcAft>
                <a:spcPts val="0"/>
              </a:spcAft>
              <a:buSzPts val="1350"/>
              <a:buChar char="●"/>
            </a:pPr>
            <a:r>
              <a:rPr lang="en" sz="1350"/>
              <a:t>We train the data on the relationship between the two, then test and make predictions</a:t>
            </a:r>
            <a:endParaRPr sz="1350"/>
          </a:p>
          <a:p>
            <a:pPr indent="-314325" lvl="0" marL="457200" rtl="0" algn="l">
              <a:spcBef>
                <a:spcPts val="0"/>
              </a:spcBef>
              <a:spcAft>
                <a:spcPts val="0"/>
              </a:spcAft>
              <a:buSzPts val="1350"/>
              <a:buChar char="●"/>
            </a:pPr>
            <a:r>
              <a:rPr lang="en" sz="1350"/>
              <a:t>Example: annual promotion scores, top songs on Spotify</a:t>
            </a:r>
            <a:endParaRPr sz="1350"/>
          </a:p>
          <a:p>
            <a:pPr indent="-314325" lvl="0" marL="457200" rtl="0" algn="l">
              <a:spcBef>
                <a:spcPts val="0"/>
              </a:spcBef>
              <a:spcAft>
                <a:spcPts val="0"/>
              </a:spcAft>
              <a:buSzPts val="1350"/>
              <a:buChar char="●"/>
            </a:pPr>
            <a:r>
              <a:rPr lang="en" sz="1350"/>
              <a:t>Two major types: regression and classification</a:t>
            </a:r>
            <a:endParaRPr sz="1350"/>
          </a:p>
          <a:p>
            <a:pPr indent="0" lvl="0" marL="0" rtl="0" algn="l">
              <a:spcBef>
                <a:spcPts val="0"/>
              </a:spcBef>
              <a:spcAft>
                <a:spcPts val="0"/>
              </a:spcAft>
              <a:buNone/>
            </a:pPr>
            <a:r>
              <a:rPr b="1" lang="en" sz="1350"/>
              <a:t>Unsupervised</a:t>
            </a:r>
            <a:endParaRPr b="1" sz="1350"/>
          </a:p>
          <a:p>
            <a:pPr indent="-314325" lvl="0" marL="457200" rtl="0" algn="l">
              <a:spcBef>
                <a:spcPts val="0"/>
              </a:spcBef>
              <a:spcAft>
                <a:spcPts val="0"/>
              </a:spcAft>
              <a:buSzPts val="1350"/>
              <a:buChar char="●"/>
            </a:pPr>
            <a:r>
              <a:rPr lang="en" sz="1350"/>
              <a:t>Only inputs and then finds structures based on the data, like clusters or categories based on similarities</a:t>
            </a:r>
            <a:endParaRPr sz="1350"/>
          </a:p>
          <a:p>
            <a:pPr indent="-314325" lvl="0" marL="457200" rtl="0" algn="l">
              <a:spcBef>
                <a:spcPts val="0"/>
              </a:spcBef>
              <a:spcAft>
                <a:spcPts val="0"/>
              </a:spcAft>
              <a:buSzPts val="1350"/>
              <a:buChar char="●"/>
            </a:pPr>
            <a:r>
              <a:rPr lang="en" sz="1350"/>
              <a:t>Models learn relationships between data</a:t>
            </a:r>
            <a:endParaRPr sz="1350"/>
          </a:p>
          <a:p>
            <a:pPr indent="-314325" lvl="0" marL="457200" rtl="0" algn="l">
              <a:spcBef>
                <a:spcPts val="0"/>
              </a:spcBef>
              <a:spcAft>
                <a:spcPts val="0"/>
              </a:spcAft>
              <a:buSzPts val="1350"/>
              <a:buChar char="●"/>
            </a:pPr>
            <a:r>
              <a:rPr lang="en" sz="1350"/>
              <a:t>Examples: Grouping customers by purchasing behavior, spam filters in email</a:t>
            </a:r>
            <a:endParaRPr sz="1350"/>
          </a:p>
          <a:p>
            <a:pPr indent="0" lvl="0" marL="0" rtl="0" algn="l">
              <a:spcBef>
                <a:spcPts val="0"/>
              </a:spcBef>
              <a:spcAft>
                <a:spcPts val="0"/>
              </a:spcAft>
              <a:buNone/>
            </a:pPr>
            <a:r>
              <a:rPr b="1" lang="en" sz="1350"/>
              <a:t>Reinforcement</a:t>
            </a:r>
            <a:endParaRPr b="1" sz="1350"/>
          </a:p>
          <a:p>
            <a:pPr indent="-314325" lvl="0" marL="457200" rtl="0" algn="l">
              <a:spcBef>
                <a:spcPts val="0"/>
              </a:spcBef>
              <a:spcAft>
                <a:spcPts val="0"/>
              </a:spcAft>
              <a:buSzPts val="1350"/>
              <a:buChar char="●"/>
            </a:pPr>
            <a:r>
              <a:rPr lang="en" sz="1350"/>
              <a:t>Inputs are given, and then the model is “rewarded” or “punished” based on output, evolves based on trial and error</a:t>
            </a:r>
            <a:endParaRPr sz="1350"/>
          </a:p>
          <a:p>
            <a:pPr indent="-314325" lvl="0" marL="457200" rtl="0" algn="l">
              <a:spcBef>
                <a:spcPts val="0"/>
              </a:spcBef>
              <a:spcAft>
                <a:spcPts val="0"/>
              </a:spcAft>
              <a:buSzPts val="1350"/>
              <a:buChar char="●"/>
            </a:pPr>
            <a:r>
              <a:rPr lang="en" sz="1350"/>
              <a:t>Examples: AI playing games (AlphaGo Zero), robotics, self-driving cars, online stock trading</a:t>
            </a:r>
            <a:endParaRPr sz="1350"/>
          </a:p>
        </p:txBody>
      </p:sp>
      <p:pic>
        <p:nvPicPr>
          <p:cNvPr id="189" name="Google Shape;189;p33"/>
          <p:cNvPicPr preferRelativeResize="0"/>
          <p:nvPr/>
        </p:nvPicPr>
        <p:blipFill>
          <a:blip r:embed="rId4">
            <a:alphaModFix/>
          </a:blip>
          <a:stretch>
            <a:fillRect/>
          </a:stretch>
        </p:blipFill>
        <p:spPr>
          <a:xfrm>
            <a:off x="4356875" y="850275"/>
            <a:ext cx="4609150" cy="377112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114"/>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98" name="Google Shape;798;p114"/>
          <p:cNvPicPr preferRelativeResize="0"/>
          <p:nvPr/>
        </p:nvPicPr>
        <p:blipFill>
          <a:blip r:embed="rId4">
            <a:alphaModFix/>
          </a:blip>
          <a:stretch>
            <a:fillRect/>
          </a:stretch>
        </p:blipFill>
        <p:spPr>
          <a:xfrm>
            <a:off x="624400" y="748500"/>
            <a:ext cx="7876752" cy="396704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2" name="Shape 802"/>
        <p:cNvGrpSpPr/>
        <p:nvPr/>
      </p:nvGrpSpPr>
      <p:grpSpPr>
        <a:xfrm>
          <a:off x="0" y="0"/>
          <a:ext cx="0" cy="0"/>
          <a:chOff x="0" y="0"/>
          <a:chExt cx="0" cy="0"/>
        </a:xfrm>
      </p:grpSpPr>
      <p:sp>
        <p:nvSpPr>
          <p:cNvPr id="803" name="Google Shape;803;p115"/>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4: Clustering</a:t>
            </a:r>
            <a:endParaRPr b="1">
              <a:latin typeface="Roboto"/>
              <a:ea typeface="Roboto"/>
              <a:cs typeface="Roboto"/>
              <a:sym typeface="Roboto"/>
            </a:endParaRPr>
          </a:p>
        </p:txBody>
      </p:sp>
      <p:sp>
        <p:nvSpPr>
          <p:cNvPr id="804" name="Google Shape;804;p115"/>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8" name="Shape 808"/>
        <p:cNvGrpSpPr/>
        <p:nvPr/>
      </p:nvGrpSpPr>
      <p:grpSpPr>
        <a:xfrm>
          <a:off x="0" y="0"/>
          <a:ext cx="0" cy="0"/>
          <a:chOff x="0" y="0"/>
          <a:chExt cx="0" cy="0"/>
        </a:xfrm>
      </p:grpSpPr>
      <p:sp>
        <p:nvSpPr>
          <p:cNvPr id="809" name="Google Shape;809;p116"/>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810" name="Google Shape;810;p116"/>
          <p:cNvSpPr txBox="1"/>
          <p:nvPr/>
        </p:nvSpPr>
        <p:spPr>
          <a:xfrm>
            <a:off x="361625" y="728125"/>
            <a:ext cx="38748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Cluster analysis or </a:t>
            </a:r>
            <a:r>
              <a:rPr lang="en" sz="1600" u="sng">
                <a:solidFill>
                  <a:schemeClr val="hlink"/>
                </a:solidFill>
                <a:highlight>
                  <a:srgbClr val="FFFFFF"/>
                </a:highlight>
                <a:latin typeface="Roboto"/>
                <a:ea typeface="Roboto"/>
                <a:cs typeface="Roboto"/>
                <a:sym typeface="Roboto"/>
                <a:hlinkClick r:id="rId4"/>
              </a:rPr>
              <a:t>clustering</a:t>
            </a:r>
            <a:r>
              <a:rPr lang="en" sz="1600">
                <a:solidFill>
                  <a:srgbClr val="3C4043"/>
                </a:solidFill>
                <a:highlight>
                  <a:srgbClr val="FFFFFF"/>
                </a:highlight>
                <a:latin typeface="Roboto"/>
                <a:ea typeface="Roboto"/>
                <a:cs typeface="Roboto"/>
                <a:sym typeface="Roboto"/>
              </a:rPr>
              <a:t> is the task of grouping a set of objects in such a way that objects in the same group (called a cluster) are more similar (in some sense) to each other than to those in other groups (clusters). It is a main task of exploratory data mining, and a common technique for statistical data analysis, used in many fields, including pattern recognition, image analysis, information retrieval, bioinformatics, data compression, computer graphics and machine learning.</a:t>
            </a:r>
            <a:endParaRPr sz="1600">
              <a:solidFill>
                <a:srgbClr val="3C4043"/>
              </a:solidFill>
              <a:highlight>
                <a:srgbClr val="FFFFFF"/>
              </a:highlight>
              <a:latin typeface="Roboto"/>
              <a:ea typeface="Roboto"/>
              <a:cs typeface="Roboto"/>
              <a:sym typeface="Roboto"/>
            </a:endParaRPr>
          </a:p>
        </p:txBody>
      </p:sp>
      <p:pic>
        <p:nvPicPr>
          <p:cNvPr id="811" name="Google Shape;811;p116"/>
          <p:cNvPicPr preferRelativeResize="0"/>
          <p:nvPr/>
        </p:nvPicPr>
        <p:blipFill>
          <a:blip r:embed="rId5">
            <a:alphaModFix/>
          </a:blip>
          <a:stretch>
            <a:fillRect/>
          </a:stretch>
        </p:blipFill>
        <p:spPr>
          <a:xfrm>
            <a:off x="4714195" y="564875"/>
            <a:ext cx="4013304" cy="38789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5" name="Shape 815"/>
        <p:cNvGrpSpPr/>
        <p:nvPr/>
      </p:nvGrpSpPr>
      <p:grpSpPr>
        <a:xfrm>
          <a:off x="0" y="0"/>
          <a:ext cx="0" cy="0"/>
          <a:chOff x="0" y="0"/>
          <a:chExt cx="0" cy="0"/>
        </a:xfrm>
      </p:grpSpPr>
      <p:sp>
        <p:nvSpPr>
          <p:cNvPr id="816" name="Google Shape;816;p117"/>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817" name="Google Shape;817;p117"/>
          <p:cNvSpPr txBox="1"/>
          <p:nvPr/>
        </p:nvSpPr>
        <p:spPr>
          <a:xfrm>
            <a:off x="361625" y="728125"/>
            <a:ext cx="3422400" cy="1803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Clustering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Clustering Techniques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Choosing Clusters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Advanced Modelling Techniques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818" name="Google Shape;818;p117"/>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819" name="Google Shape;819;p117"/>
          <p:cNvSpPr/>
          <p:nvPr/>
        </p:nvSpPr>
        <p:spPr>
          <a:xfrm>
            <a:off x="5995050" y="2071325"/>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3" name="Shape 823"/>
        <p:cNvGrpSpPr/>
        <p:nvPr/>
      </p:nvGrpSpPr>
      <p:grpSpPr>
        <a:xfrm>
          <a:off x="0" y="0"/>
          <a:ext cx="0" cy="0"/>
          <a:chOff x="0" y="0"/>
          <a:chExt cx="0" cy="0"/>
        </a:xfrm>
      </p:grpSpPr>
      <p:sp>
        <p:nvSpPr>
          <p:cNvPr id="824" name="Google Shape;824;p118"/>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a:t>
            </a:r>
            <a:r>
              <a:rPr b="1" lang="en">
                <a:latin typeface="Roboto"/>
                <a:ea typeface="Roboto"/>
                <a:cs typeface="Roboto"/>
                <a:sym typeface="Roboto"/>
              </a:rPr>
              <a:t>Clustering</a:t>
            </a:r>
            <a:endParaRPr b="1">
              <a:latin typeface="Roboto"/>
              <a:ea typeface="Roboto"/>
              <a:cs typeface="Roboto"/>
              <a:sym typeface="Roboto"/>
            </a:endParaRPr>
          </a:p>
        </p:txBody>
      </p:sp>
      <p:pic>
        <p:nvPicPr>
          <p:cNvPr id="825" name="Google Shape;825;p118"/>
          <p:cNvPicPr preferRelativeResize="0"/>
          <p:nvPr/>
        </p:nvPicPr>
        <p:blipFill>
          <a:blip r:embed="rId4">
            <a:alphaModFix/>
          </a:blip>
          <a:stretch>
            <a:fillRect/>
          </a:stretch>
        </p:blipFill>
        <p:spPr>
          <a:xfrm>
            <a:off x="748875" y="904925"/>
            <a:ext cx="7646249" cy="35635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9" name="Shape 829"/>
        <p:cNvGrpSpPr/>
        <p:nvPr/>
      </p:nvGrpSpPr>
      <p:grpSpPr>
        <a:xfrm>
          <a:off x="0" y="0"/>
          <a:ext cx="0" cy="0"/>
          <a:chOff x="0" y="0"/>
          <a:chExt cx="0" cy="0"/>
        </a:xfrm>
      </p:grpSpPr>
      <p:sp>
        <p:nvSpPr>
          <p:cNvPr id="830" name="Google Shape;830;p119"/>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Clustering</a:t>
            </a:r>
            <a:endParaRPr b="1">
              <a:latin typeface="Roboto"/>
              <a:ea typeface="Roboto"/>
              <a:cs typeface="Roboto"/>
              <a:sym typeface="Roboto"/>
            </a:endParaRPr>
          </a:p>
        </p:txBody>
      </p:sp>
      <p:sp>
        <p:nvSpPr>
          <p:cNvPr id="831" name="Google Shape;831;p119"/>
          <p:cNvSpPr txBox="1"/>
          <p:nvPr/>
        </p:nvSpPr>
        <p:spPr>
          <a:xfrm>
            <a:off x="361625" y="728125"/>
            <a:ext cx="3422400" cy="1557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Fake news detection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Label-less fraud detection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Spam</a:t>
            </a:r>
            <a:r>
              <a:rPr lang="en" sz="1600">
                <a:solidFill>
                  <a:srgbClr val="3C4043"/>
                </a:solidFill>
                <a:highlight>
                  <a:srgbClr val="FFFFFF"/>
                </a:highlight>
                <a:latin typeface="Roboto"/>
                <a:ea typeface="Roboto"/>
                <a:cs typeface="Roboto"/>
                <a:sym typeface="Roboto"/>
              </a:rPr>
              <a:t> filtering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Document analysis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832" name="Google Shape;832;p119"/>
          <p:cNvPicPr preferRelativeResize="0"/>
          <p:nvPr/>
        </p:nvPicPr>
        <p:blipFill>
          <a:blip r:embed="rId4">
            <a:alphaModFix/>
          </a:blip>
          <a:stretch>
            <a:fillRect/>
          </a:stretch>
        </p:blipFill>
        <p:spPr>
          <a:xfrm>
            <a:off x="1175725" y="1892400"/>
            <a:ext cx="7065624" cy="30428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6" name="Shape 836"/>
        <p:cNvGrpSpPr/>
        <p:nvPr/>
      </p:nvGrpSpPr>
      <p:grpSpPr>
        <a:xfrm>
          <a:off x="0" y="0"/>
          <a:ext cx="0" cy="0"/>
          <a:chOff x="0" y="0"/>
          <a:chExt cx="0" cy="0"/>
        </a:xfrm>
      </p:grpSpPr>
      <p:sp>
        <p:nvSpPr>
          <p:cNvPr id="837" name="Google Shape;837;p120"/>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38" name="Google Shape;838;p120"/>
          <p:cNvSpPr txBox="1"/>
          <p:nvPr/>
        </p:nvSpPr>
        <p:spPr>
          <a:xfrm>
            <a:off x="361625" y="728125"/>
            <a:ext cx="7825200" cy="30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K Means Clustering is an unsupervised learning algorithm that will attempt to group similar clusters together in your data.</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So what does a typical clustering problem look like?</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Similar Documents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Customers based on Features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Market Segmentation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Identify similar physical groups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2" name="Shape 842"/>
        <p:cNvGrpSpPr/>
        <p:nvPr/>
      </p:nvGrpSpPr>
      <p:grpSpPr>
        <a:xfrm>
          <a:off x="0" y="0"/>
          <a:ext cx="0" cy="0"/>
          <a:chOff x="0" y="0"/>
          <a:chExt cx="0" cy="0"/>
        </a:xfrm>
      </p:grpSpPr>
      <p:sp>
        <p:nvSpPr>
          <p:cNvPr id="843" name="Google Shape;843;p121"/>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44" name="Google Shape;844;p121"/>
          <p:cNvSpPr txBox="1"/>
          <p:nvPr/>
        </p:nvSpPr>
        <p:spPr>
          <a:xfrm>
            <a:off x="361625" y="728125"/>
            <a:ext cx="7825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overall goal is to divide data into distinct groups such that observations within each group are similar</a:t>
            </a:r>
            <a:endParaRPr sz="1600">
              <a:solidFill>
                <a:srgbClr val="3C4043"/>
              </a:solidFill>
              <a:highlight>
                <a:srgbClr val="FFFFFF"/>
              </a:highlight>
              <a:latin typeface="Roboto"/>
              <a:ea typeface="Roboto"/>
              <a:cs typeface="Roboto"/>
              <a:sym typeface="Roboto"/>
            </a:endParaRPr>
          </a:p>
        </p:txBody>
      </p:sp>
      <p:pic>
        <p:nvPicPr>
          <p:cNvPr id="845" name="Google Shape;845;p121"/>
          <p:cNvPicPr preferRelativeResize="0"/>
          <p:nvPr/>
        </p:nvPicPr>
        <p:blipFill>
          <a:blip r:embed="rId4">
            <a:alphaModFix/>
          </a:blip>
          <a:stretch>
            <a:fillRect/>
          </a:stretch>
        </p:blipFill>
        <p:spPr>
          <a:xfrm>
            <a:off x="726425" y="1461050"/>
            <a:ext cx="7460389" cy="34334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sp>
        <p:nvSpPr>
          <p:cNvPr id="850" name="Google Shape;850;p122"/>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51" name="Google Shape;851;p122"/>
          <p:cNvSpPr txBox="1"/>
          <p:nvPr/>
        </p:nvSpPr>
        <p:spPr>
          <a:xfrm>
            <a:off x="361625" y="728125"/>
            <a:ext cx="7825200" cy="353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K Means Algorithm</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Choose a number of Clusters “K”</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Randomly assign each point to a cluster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Until clusters stop changing, repeat the following:</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For each cluster, compute the cluster centroid by</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taking the mean vector of points in the cluster</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Assign each data point to the cluster for which the</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centroid is the closest</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5" name="Shape 855"/>
        <p:cNvGrpSpPr/>
        <p:nvPr/>
      </p:nvGrpSpPr>
      <p:grpSpPr>
        <a:xfrm>
          <a:off x="0" y="0"/>
          <a:ext cx="0" cy="0"/>
          <a:chOff x="0" y="0"/>
          <a:chExt cx="0" cy="0"/>
        </a:xfrm>
      </p:grpSpPr>
      <p:sp>
        <p:nvSpPr>
          <p:cNvPr id="856" name="Google Shape;856;p123"/>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857" name="Google Shape;857;p123"/>
          <p:cNvPicPr preferRelativeResize="0"/>
          <p:nvPr/>
        </p:nvPicPr>
        <p:blipFill>
          <a:blip r:embed="rId4">
            <a:alphaModFix/>
          </a:blip>
          <a:stretch>
            <a:fillRect/>
          </a:stretch>
        </p:blipFill>
        <p:spPr>
          <a:xfrm>
            <a:off x="2249775" y="585825"/>
            <a:ext cx="4651374" cy="4352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Custom 10">
      <a:dk1>
        <a:srgbClr val="FFFFFF"/>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